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Georgia" panose="02040502050405020303" pitchFamily="18" charset="0"/>
      <p:regular r:id="rId15"/>
      <p:bold r:id="rId16"/>
      <p:italic r:id="rId17"/>
      <p:boldItalic r:id="rId18"/>
    </p:embeddedFont>
    <p:embeddedFont>
      <p:font typeface="Gill Sans" panose="020B0604020202020204" charset="0"/>
      <p:regular r:id="rId19"/>
      <p:bold r:id="rId20"/>
    </p:embeddedFont>
    <p:embeddedFont>
      <p:font typeface="Open Sans" panose="020F0502020204030204" pitchFamily="34" charset="0"/>
      <p:regular r:id="rId21"/>
      <p:bold r:id="rId22"/>
      <p:italic r:id="rId23"/>
      <p:boldItalic r:id="rId24"/>
    </p:embeddedFont>
    <p:embeddedFont>
      <p:font typeface="Playfair Display" panose="020F0502020204030204"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jtNar67qNUAaiDLOY2qmRfzMkni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46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
        <p:cNvGrpSpPr/>
        <p:nvPr/>
      </p:nvGrpSpPr>
      <p:grpSpPr>
        <a:xfrm>
          <a:off x="0" y="0"/>
          <a:ext cx="0" cy="0"/>
          <a:chOff x="0" y="0"/>
          <a:chExt cx="0" cy="0"/>
        </a:xfrm>
      </p:grpSpPr>
      <p:sp>
        <p:nvSpPr>
          <p:cNvPr id="8" name="Google Shape;8;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 name="Google Shape;9;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 name="Google Shape;1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 name="Google Shape;136;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11</a:t>
            </a:fld>
            <a:endParaRPr sz="18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3: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 name="Google Shape;22;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23;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 name="Google Shape;36;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 name="Google Shape;37;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 name="Google Shape;47;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 name="Google Shape;48;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c22a3150f6_1_1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 name="Google Shape;59;g2c22a3150f6_1_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 name="Google Shape;60;g2c22a3150f6_1_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c22a3150f6_1_2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 name="Google Shape;72;g2c22a3150f6_1_2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 name="Google Shape;73;g2c22a3150f6_1_2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c22a3150f6_1_8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 name="Google Shape;85;g2c22a3150f6_1_8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6" name="Google Shape;86;g2c22a3150f6_1_8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c22a3150f6_1_5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 name="Google Shape;97;g2c22a3150f6_1_5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 name="Google Shape;98;g2c22a3150f6_1_5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c28399af48_0_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g2c28399af48_0_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0" name="Google Shape;110;g2c28399af48_0_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p14:dur="4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
        <p:cNvGrpSpPr/>
        <p:nvPr/>
      </p:nvGrpSpPr>
      <p:grpSpPr>
        <a:xfrm>
          <a:off x="0" y="0"/>
          <a:ext cx="0" cy="0"/>
          <a:chOff x="0" y="0"/>
          <a:chExt cx="0" cy="0"/>
        </a:xfrm>
      </p:grpSpPr>
      <p:sp>
        <p:nvSpPr>
          <p:cNvPr id="12" name="Google Shape;12;p1"/>
          <p:cNvSpPr/>
          <p:nvPr/>
        </p:nvSpPr>
        <p:spPr>
          <a:xfrm>
            <a:off x="0" y="0"/>
            <a:ext cx="14630400" cy="8229600"/>
          </a:xfrm>
          <a:prstGeom prst="rect">
            <a:avLst/>
          </a:prstGeom>
          <a:solidFill>
            <a:srgbClr val="0C0C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p1"/>
          <p:cNvSpPr/>
          <p:nvPr/>
        </p:nvSpPr>
        <p:spPr>
          <a:xfrm>
            <a:off x="-235093" y="111301"/>
            <a:ext cx="14630400" cy="8118300"/>
          </a:xfrm>
          <a:prstGeom prst="rect">
            <a:avLst/>
          </a:prstGeom>
          <a:solidFill>
            <a:srgbClr val="F3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1"/>
          <p:cNvSpPr/>
          <p:nvPr/>
        </p:nvSpPr>
        <p:spPr>
          <a:xfrm>
            <a:off x="5896450" y="1392175"/>
            <a:ext cx="8323800" cy="1018200"/>
          </a:xfrm>
          <a:prstGeom prst="rect">
            <a:avLst/>
          </a:prstGeom>
          <a:solidFill>
            <a:srgbClr val="D9D9D9"/>
          </a:solidFill>
          <a:ln w="9525" cap="flat" cmpd="sng">
            <a:solidFill>
              <a:srgbClr val="1C4587"/>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50000"/>
              </a:lnSpc>
              <a:spcBef>
                <a:spcPts val="0"/>
              </a:spcBef>
              <a:spcAft>
                <a:spcPts val="4600"/>
              </a:spcAft>
              <a:buClr>
                <a:schemeClr val="dk1"/>
              </a:buClr>
              <a:buSzPts val="1100"/>
              <a:buFont typeface="Arial"/>
              <a:buNone/>
            </a:pPr>
            <a:r>
              <a:rPr lang="en-US" sz="5000" i="1" u="sng" dirty="0">
                <a:solidFill>
                  <a:schemeClr val="accent2">
                    <a:lumMod val="75000"/>
                  </a:schemeClr>
                </a:solidFill>
                <a:highlight>
                  <a:srgbClr val="E4E4ED"/>
                </a:highlight>
                <a:latin typeface="Playfair Display"/>
                <a:ea typeface="Playfair Display"/>
                <a:cs typeface="Playfair Display"/>
                <a:sym typeface="Playfair Display"/>
              </a:rPr>
              <a:t>Employee Retention Analysis</a:t>
            </a:r>
            <a:r>
              <a:rPr lang="en-US" sz="3900" i="1" dirty="0">
                <a:solidFill>
                  <a:schemeClr val="accent2">
                    <a:lumMod val="75000"/>
                  </a:schemeClr>
                </a:solidFill>
                <a:highlight>
                  <a:srgbClr val="E4E4ED"/>
                </a:highlight>
                <a:latin typeface="Playfair Display"/>
                <a:ea typeface="Playfair Display"/>
                <a:cs typeface="Playfair Display"/>
                <a:sym typeface="Playfair Display"/>
              </a:rPr>
              <a:t> </a:t>
            </a:r>
            <a:endParaRPr sz="5349" b="1" i="1" dirty="0">
              <a:solidFill>
                <a:schemeClr val="accent2">
                  <a:lumMod val="75000"/>
                </a:schemeClr>
              </a:solidFill>
              <a:highlight>
                <a:srgbClr val="E4E4ED"/>
              </a:highlight>
              <a:latin typeface="Playfair Display"/>
              <a:ea typeface="Playfair Display"/>
              <a:cs typeface="Playfair Display"/>
              <a:sym typeface="Playfair Display"/>
            </a:endParaRPr>
          </a:p>
        </p:txBody>
      </p:sp>
      <p:sp>
        <p:nvSpPr>
          <p:cNvPr id="15" name="Google Shape;15;p1"/>
          <p:cNvSpPr/>
          <p:nvPr/>
        </p:nvSpPr>
        <p:spPr>
          <a:xfrm>
            <a:off x="6337642" y="3477445"/>
            <a:ext cx="7477500" cy="1944179"/>
          </a:xfrm>
          <a:prstGeom prst="rect">
            <a:avLst/>
          </a:prstGeom>
          <a:noFill/>
          <a:ln>
            <a:noFill/>
          </a:ln>
        </p:spPr>
        <p:txBody>
          <a:bodyPr spcFirstLastPara="1" wrap="square" lIns="91425" tIns="45700" rIns="91425" bIns="45700" anchor="t" anchorCtr="0">
            <a:noAutofit/>
          </a:bodyPr>
          <a:lstStyle/>
          <a:p>
            <a:pPr marL="0" marR="0" lvl="0" indent="0" algn="ctr" rtl="0">
              <a:lnSpc>
                <a:spcPct val="200000"/>
              </a:lnSpc>
              <a:spcBef>
                <a:spcPts val="0"/>
              </a:spcBef>
              <a:spcAft>
                <a:spcPts val="0"/>
              </a:spcAft>
              <a:buNone/>
            </a:pPr>
            <a:r>
              <a:rPr lang="en-US" sz="1750" dirty="0">
                <a:solidFill>
                  <a:srgbClr val="39393C"/>
                </a:solidFill>
                <a:latin typeface="Open Sans"/>
                <a:ea typeface="Open Sans"/>
                <a:cs typeface="Open Sans"/>
                <a:sym typeface="Open Sans"/>
              </a:rPr>
              <a:t>E</a:t>
            </a:r>
            <a:r>
              <a:rPr lang="en-US" sz="1750" dirty="0">
                <a:solidFill>
                  <a:srgbClr val="39393C"/>
                </a:solidFill>
                <a:latin typeface="Playfair Display"/>
                <a:ea typeface="Playfair Display"/>
                <a:cs typeface="Playfair Display"/>
                <a:sym typeface="Playfair Display"/>
              </a:rPr>
              <a:t>mployee retention rate is a measure of an organization's ability to retain a stable workforce. It shows the number of employees who stay in a company for a certain period of time compared to the total number of employees in that period.</a:t>
            </a:r>
            <a:endParaRPr sz="1750" dirty="0">
              <a:solidFill>
                <a:schemeClr val="dk1"/>
              </a:solidFill>
              <a:latin typeface="Playfair Display"/>
              <a:ea typeface="Playfair Display"/>
              <a:cs typeface="Playfair Display"/>
              <a:sym typeface="Playfair Display"/>
            </a:endParaRPr>
          </a:p>
        </p:txBody>
      </p:sp>
      <p:sp>
        <p:nvSpPr>
          <p:cNvPr id="16" name="Google Shape;16;p1"/>
          <p:cNvSpPr/>
          <p:nvPr/>
        </p:nvSpPr>
        <p:spPr>
          <a:xfrm>
            <a:off x="6786086" y="6233755"/>
            <a:ext cx="2697480" cy="388858"/>
          </a:xfrm>
          <a:prstGeom prst="rect">
            <a:avLst/>
          </a:prstGeom>
          <a:noFill/>
          <a:ln>
            <a:noFill/>
          </a:ln>
        </p:spPr>
        <p:txBody>
          <a:bodyPr spcFirstLastPara="1" wrap="square" lIns="91425" tIns="45700" rIns="91425" bIns="45700" anchor="t" anchorCtr="0">
            <a:noAutofit/>
          </a:bodyPr>
          <a:lstStyle/>
          <a:p>
            <a:pPr marL="0" marR="0" lvl="0" indent="0" algn="l" rtl="0">
              <a:lnSpc>
                <a:spcPct val="140009"/>
              </a:lnSpc>
              <a:spcBef>
                <a:spcPts val="0"/>
              </a:spcBef>
              <a:spcAft>
                <a:spcPts val="0"/>
              </a:spcAft>
              <a:buClr>
                <a:srgbClr val="39393C"/>
              </a:buClr>
              <a:buSzPts val="2187"/>
              <a:buFont typeface="Open Sans"/>
              <a:buNone/>
            </a:pPr>
            <a:r>
              <a:rPr lang="en-US" sz="2187" b="1">
                <a:solidFill>
                  <a:srgbClr val="39393C"/>
                </a:solidFill>
                <a:latin typeface="Open Sans"/>
                <a:ea typeface="Open Sans"/>
                <a:cs typeface="Open Sans"/>
                <a:sym typeface="Open Sans"/>
              </a:rPr>
              <a:t> </a:t>
            </a:r>
            <a:endParaRPr/>
          </a:p>
          <a:p>
            <a:pPr marL="0" marR="0" lvl="0" indent="0" algn="l" rtl="0">
              <a:lnSpc>
                <a:spcPct val="140009"/>
              </a:lnSpc>
              <a:spcBef>
                <a:spcPts val="0"/>
              </a:spcBef>
              <a:spcAft>
                <a:spcPts val="0"/>
              </a:spcAft>
              <a:buClr>
                <a:srgbClr val="39393C"/>
              </a:buClr>
              <a:buSzPts val="2187"/>
              <a:buFont typeface="Open Sans"/>
              <a:buNone/>
            </a:pPr>
            <a:endParaRPr sz="2187">
              <a:solidFill>
                <a:schemeClr val="dk1"/>
              </a:solidFill>
              <a:latin typeface="Calibri"/>
              <a:ea typeface="Calibri"/>
              <a:cs typeface="Calibri"/>
              <a:sym typeface="Calibri"/>
            </a:endParaRPr>
          </a:p>
        </p:txBody>
      </p:sp>
      <p:pic>
        <p:nvPicPr>
          <p:cNvPr id="17" name="Google Shape;17;p1"/>
          <p:cNvPicPr preferRelativeResize="0"/>
          <p:nvPr/>
        </p:nvPicPr>
        <p:blipFill>
          <a:blip r:embed="rId3">
            <a:alphaModFix/>
          </a:blip>
          <a:stretch>
            <a:fillRect/>
          </a:stretch>
        </p:blipFill>
        <p:spPr>
          <a:xfrm>
            <a:off x="-66051" y="0"/>
            <a:ext cx="5821199" cy="8229601"/>
          </a:xfrm>
          <a:prstGeom prst="rect">
            <a:avLst/>
          </a:prstGeom>
          <a:noFill/>
          <a:ln>
            <a:noFill/>
          </a:ln>
        </p:spPr>
      </p:pic>
      <p:sp>
        <p:nvSpPr>
          <p:cNvPr id="18" name="Google Shape;18;p1"/>
          <p:cNvSpPr txBox="1"/>
          <p:nvPr/>
        </p:nvSpPr>
        <p:spPr>
          <a:xfrm>
            <a:off x="6430100" y="6635967"/>
            <a:ext cx="1969800" cy="3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39393C"/>
                </a:solidFill>
                <a:latin typeface="Open Sans"/>
                <a:ea typeface="Open Sans"/>
                <a:cs typeface="Open Sans"/>
                <a:sym typeface="Open Sans"/>
              </a:rPr>
              <a:t>Group No: - 2</a:t>
            </a:r>
            <a:endParaRPr sz="2000" b="1" dirty="0"/>
          </a:p>
        </p:txBody>
      </p:sp>
      <p:sp>
        <p:nvSpPr>
          <p:cNvPr id="19" name="Google Shape;19;p1"/>
          <p:cNvSpPr txBox="1"/>
          <p:nvPr/>
        </p:nvSpPr>
        <p:spPr>
          <a:xfrm>
            <a:off x="10796984" y="6382317"/>
            <a:ext cx="3889570" cy="807900"/>
          </a:xfrm>
          <a:prstGeom prst="rect">
            <a:avLst/>
          </a:prstGeom>
          <a:noFill/>
          <a:ln>
            <a:noFill/>
          </a:ln>
        </p:spPr>
        <p:txBody>
          <a:bodyPr spcFirstLastPara="1" wrap="square" lIns="91425" tIns="91425" rIns="91425" bIns="91425" anchor="t" anchorCtr="0">
            <a:noAutofit/>
          </a:bodyPr>
          <a:lstStyle/>
          <a:p>
            <a:r>
              <a:rPr lang="en-IN" sz="1600" b="1" u="sng" dirty="0">
                <a:latin typeface="Open Sans" panose="020B0606030504020204" pitchFamily="34" charset="0"/>
                <a:ea typeface="Open Sans" panose="020B0606030504020204" pitchFamily="34" charset="0"/>
                <a:cs typeface="Open Sans" panose="020B0606030504020204" pitchFamily="34" charset="0"/>
              </a:rPr>
              <a:t>Presented By :-</a:t>
            </a:r>
            <a:endParaRPr lang="en-US" sz="1750" dirty="0">
              <a:solidFill>
                <a:srgbClr val="39393C"/>
              </a:solidFill>
              <a:latin typeface="Open Sans"/>
              <a:ea typeface="Open Sans"/>
              <a:cs typeface="Open Sans"/>
              <a:sym typeface="Open Sans"/>
            </a:endParaRPr>
          </a:p>
          <a:p>
            <a:pPr marL="342900" indent="-342900">
              <a:buFont typeface="+mj-lt"/>
              <a:buAutoNum type="arabicPeriod"/>
            </a:pPr>
            <a:r>
              <a:rPr lang="en-US" sz="1750" dirty="0">
                <a:solidFill>
                  <a:srgbClr val="39393C"/>
                </a:solidFill>
                <a:latin typeface="Open Sans"/>
                <a:ea typeface="Open Sans"/>
                <a:cs typeface="Open Sans"/>
                <a:sym typeface="Open Sans"/>
              </a:rPr>
              <a:t> </a:t>
            </a:r>
            <a:r>
              <a:rPr lang="en-IN" sz="1800" dirty="0">
                <a:latin typeface="Plantagenet Cherokee" panose="020F0502020204030204" pitchFamily="18" charset="0"/>
                <a:ea typeface="Open Sans" panose="020B0606030504020204" pitchFamily="34" charset="0"/>
                <a:cs typeface="Open Sans" panose="020B0606030504020204" pitchFamily="34" charset="0"/>
              </a:rPr>
              <a:t>Mr. Syed Syed Basha</a:t>
            </a:r>
          </a:p>
          <a:p>
            <a:pPr marL="342900" indent="-342900">
              <a:buFont typeface="+mj-lt"/>
              <a:buAutoNum type="arabicPeriod"/>
            </a:pPr>
            <a:r>
              <a:rPr lang="en-IN" sz="1800" dirty="0">
                <a:latin typeface="Plantagenet Cherokee" panose="020F0502020204030204" pitchFamily="18" charset="0"/>
                <a:ea typeface="Open Sans" panose="020B0606030504020204" pitchFamily="34" charset="0"/>
                <a:cs typeface="Open Sans" panose="020B0606030504020204" pitchFamily="34" charset="0"/>
              </a:rPr>
              <a:t> Mr. Mohsin Hisamuddin Khan</a:t>
            </a:r>
          </a:p>
          <a:p>
            <a:pPr marL="342900" indent="-342900">
              <a:buFont typeface="+mj-lt"/>
              <a:buAutoNum type="arabicPeriod"/>
            </a:pPr>
            <a:r>
              <a:rPr lang="en-IN" sz="1800" dirty="0">
                <a:latin typeface="Plantagenet Cherokee" panose="020F0502020204030204" pitchFamily="18" charset="0"/>
                <a:ea typeface="Open Sans" panose="020B0606030504020204" pitchFamily="34" charset="0"/>
                <a:cs typeface="Open Sans" panose="020B0606030504020204" pitchFamily="34" charset="0"/>
              </a:rPr>
              <a:t> Ms. Arshiya Patil</a:t>
            </a:r>
          </a:p>
          <a:p>
            <a:pPr marL="342900" indent="-342900">
              <a:buFont typeface="+mj-lt"/>
              <a:buAutoNum type="arabicPeriod"/>
            </a:pPr>
            <a:r>
              <a:rPr lang="en-IN" sz="1800" dirty="0">
                <a:latin typeface="Plantagenet Cherokee" panose="020F0502020204030204" pitchFamily="18" charset="0"/>
                <a:ea typeface="Open Sans" panose="020B0606030504020204" pitchFamily="34" charset="0"/>
                <a:cs typeface="Open Sans" panose="020B0606030504020204" pitchFamily="34" charset="0"/>
              </a:rPr>
              <a:t>Mr. Umesh Ravindra Mahajan</a:t>
            </a:r>
            <a:endParaRPr lang="en-IN" sz="2000" dirty="0">
              <a:latin typeface="Plantagenet Cherokee" panose="020F0502020204030204" pitchFamily="18" charset="0"/>
              <a:ea typeface="Open Sans" panose="020B0606030504020204" pitchFamily="34" charset="0"/>
              <a:cs typeface="Open Sans" panose="020B0606030504020204" pitchFamily="34" charset="0"/>
            </a:endParaRPr>
          </a:p>
          <a:p>
            <a:pPr marL="342900" indent="-342900">
              <a:buFont typeface="+mj-lt"/>
              <a:buAutoNum type="arabicPeriod"/>
            </a:pPr>
            <a:r>
              <a:rPr lang="en-IN" sz="1800" dirty="0">
                <a:latin typeface="Plantagenet Cherokee" panose="020F0502020204030204" pitchFamily="18" charset="0"/>
                <a:ea typeface="Open Sans" panose="020B0606030504020204" pitchFamily="34" charset="0"/>
                <a:cs typeface="Open Sans" panose="020B0606030504020204" pitchFamily="34" charset="0"/>
              </a:rPr>
              <a:t>Mrs. Gayathri Badghaiya</a:t>
            </a:r>
          </a:p>
          <a:p>
            <a:pPr marL="0" lvl="0" indent="0" algn="l" rtl="0">
              <a:spcBef>
                <a:spcPts val="0"/>
              </a:spcBef>
              <a:spcAft>
                <a:spcPts val="0"/>
              </a:spcAft>
              <a:buNone/>
            </a:pPr>
            <a:endParaRPr b="1" dirty="0"/>
          </a:p>
        </p:txBody>
      </p:sp>
    </p:spTree>
  </p:cSld>
  <p:clrMapOvr>
    <a:masterClrMapping/>
  </p:clrMapOvr>
  <mc:AlternateContent xmlns:mc="http://schemas.openxmlformats.org/markup-compatibility/2006" xmlns:p14="http://schemas.microsoft.com/office/powerpoint/2010/main">
    <mc:Choice Requires="p14">
      <p:transition p14:dur="4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6"/>
          <p:cNvSpPr/>
          <p:nvPr/>
        </p:nvSpPr>
        <p:spPr>
          <a:xfrm>
            <a:off x="0" y="0"/>
            <a:ext cx="14630400" cy="8229600"/>
          </a:xfrm>
          <a:prstGeom prst="rect">
            <a:avLst/>
          </a:prstGeom>
          <a:solidFill>
            <a:srgbClr val="0C0C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6"/>
          <p:cNvSpPr/>
          <p:nvPr/>
        </p:nvSpPr>
        <p:spPr>
          <a:xfrm>
            <a:off x="-66775" y="0"/>
            <a:ext cx="14630400" cy="8229600"/>
          </a:xfrm>
          <a:prstGeom prst="rect">
            <a:avLst/>
          </a:prstGeom>
          <a:solidFill>
            <a:srgbClr val="F3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6"/>
          <p:cNvSpPr/>
          <p:nvPr/>
        </p:nvSpPr>
        <p:spPr>
          <a:xfrm>
            <a:off x="0" y="128075"/>
            <a:ext cx="9144000" cy="13887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101014"/>
              </a:buClr>
              <a:buSzPts val="4374"/>
              <a:buFont typeface="Playfair Display"/>
              <a:buNone/>
            </a:pPr>
            <a:r>
              <a:rPr lang="en-US" sz="4374" b="1">
                <a:solidFill>
                  <a:srgbClr val="101014"/>
                </a:solidFill>
                <a:latin typeface="Playfair Display"/>
                <a:ea typeface="Playfair Display"/>
                <a:cs typeface="Playfair Display"/>
                <a:sym typeface="Playfair Display"/>
              </a:rPr>
              <a:t>Conclusion and Key Takeaways</a:t>
            </a:r>
            <a:endParaRPr sz="4374">
              <a:solidFill>
                <a:schemeClr val="dk1"/>
              </a:solidFill>
              <a:latin typeface="Calibri"/>
              <a:ea typeface="Calibri"/>
              <a:cs typeface="Calibri"/>
              <a:sym typeface="Calibri"/>
            </a:endParaRPr>
          </a:p>
        </p:txBody>
      </p:sp>
      <p:sp>
        <p:nvSpPr>
          <p:cNvPr id="128" name="Google Shape;128;p6"/>
          <p:cNvSpPr/>
          <p:nvPr/>
        </p:nvSpPr>
        <p:spPr>
          <a:xfrm>
            <a:off x="9320049" y="128084"/>
            <a:ext cx="499800" cy="499800"/>
          </a:xfrm>
          <a:prstGeom prst="roundRect">
            <a:avLst>
              <a:gd name="adj" fmla="val 26667"/>
            </a:avLst>
          </a:prstGeom>
          <a:solidFill>
            <a:srgbClr val="E4E4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6"/>
          <p:cNvSpPr/>
          <p:nvPr/>
        </p:nvSpPr>
        <p:spPr>
          <a:xfrm>
            <a:off x="1018342" y="3016806"/>
            <a:ext cx="129540"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101014"/>
              </a:buClr>
              <a:buSzPts val="2624"/>
              <a:buFont typeface="Playfair Display"/>
              <a:buNone/>
            </a:pPr>
            <a:endParaRPr sz="2624">
              <a:solidFill>
                <a:schemeClr val="dk1"/>
              </a:solidFill>
              <a:latin typeface="Calibri"/>
              <a:ea typeface="Calibri"/>
              <a:cs typeface="Calibri"/>
              <a:sym typeface="Calibri"/>
            </a:endParaRPr>
          </a:p>
        </p:txBody>
      </p:sp>
      <p:sp>
        <p:nvSpPr>
          <p:cNvPr id="130" name="Google Shape;130;p6"/>
          <p:cNvSpPr/>
          <p:nvPr/>
        </p:nvSpPr>
        <p:spPr>
          <a:xfrm>
            <a:off x="1555313" y="3051453"/>
            <a:ext cx="2590800" cy="347186"/>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101014"/>
              </a:buClr>
              <a:buSzPts val="2187"/>
              <a:buFont typeface="Playfair Display"/>
              <a:buNone/>
            </a:pPr>
            <a:endParaRPr sz="2187">
              <a:solidFill>
                <a:schemeClr val="dk1"/>
              </a:solidFill>
              <a:latin typeface="Calibri"/>
              <a:ea typeface="Calibri"/>
              <a:cs typeface="Calibri"/>
              <a:sym typeface="Calibri"/>
            </a:endParaRPr>
          </a:p>
        </p:txBody>
      </p:sp>
      <p:sp>
        <p:nvSpPr>
          <p:cNvPr id="131" name="Google Shape;131;p6"/>
          <p:cNvSpPr/>
          <p:nvPr/>
        </p:nvSpPr>
        <p:spPr>
          <a:xfrm>
            <a:off x="782150" y="1041625"/>
            <a:ext cx="9570900" cy="7027800"/>
          </a:xfrm>
          <a:prstGeom prst="rect">
            <a:avLst/>
          </a:prstGeom>
          <a:noFill/>
          <a:ln>
            <a:noFill/>
          </a:ln>
        </p:spPr>
        <p:txBody>
          <a:bodyPr spcFirstLastPara="1" wrap="square" lIns="91425" tIns="45700" rIns="91425" bIns="45700" anchor="t" anchorCtr="0">
            <a:noAutofit/>
          </a:bodyPr>
          <a:lstStyle/>
          <a:p>
            <a:pPr marL="457200" lvl="0" indent="-352425" algn="l" rtl="0">
              <a:lnSpc>
                <a:spcPct val="159942"/>
              </a:lnSpc>
              <a:spcBef>
                <a:spcPts val="0"/>
              </a:spcBef>
              <a:spcAft>
                <a:spcPts val="0"/>
              </a:spcAft>
              <a:buClr>
                <a:srgbClr val="39393C"/>
              </a:buClr>
              <a:buSzPts val="1950"/>
              <a:buFont typeface="Playfair Display"/>
              <a:buChar char="●"/>
            </a:pPr>
            <a:r>
              <a:rPr lang="en-US" sz="1950">
                <a:solidFill>
                  <a:srgbClr val="39393C"/>
                </a:solidFill>
                <a:latin typeface="Playfair Display"/>
                <a:ea typeface="Playfair Display"/>
                <a:cs typeface="Playfair Display"/>
                <a:sym typeface="Playfair Display"/>
              </a:rPr>
              <a:t>﻿The main objective of the organization is to earn profit and to earn profit the employer should concentrate in retaining talents and concentrate in making them stick to the organization for the long run. Employees are the assets of the organization.</a:t>
            </a:r>
            <a:endParaRPr sz="1950">
              <a:solidFill>
                <a:srgbClr val="39393C"/>
              </a:solidFill>
              <a:latin typeface="Playfair Display"/>
              <a:ea typeface="Playfair Display"/>
              <a:cs typeface="Playfair Display"/>
              <a:sym typeface="Playfair Display"/>
            </a:endParaRPr>
          </a:p>
          <a:p>
            <a:pPr marL="457200" lvl="0" indent="-352425" algn="l" rtl="0">
              <a:lnSpc>
                <a:spcPct val="159942"/>
              </a:lnSpc>
              <a:spcBef>
                <a:spcPts val="0"/>
              </a:spcBef>
              <a:spcAft>
                <a:spcPts val="0"/>
              </a:spcAft>
              <a:buClr>
                <a:srgbClr val="39393C"/>
              </a:buClr>
              <a:buSzPts val="1950"/>
              <a:buFont typeface="Playfair Display"/>
              <a:buChar char="●"/>
            </a:pPr>
            <a:r>
              <a:rPr lang="en-US" sz="1950">
                <a:solidFill>
                  <a:srgbClr val="39393C"/>
                </a:solidFill>
                <a:latin typeface="Playfair Display"/>
                <a:ea typeface="Playfair Display"/>
                <a:cs typeface="Playfair Display"/>
                <a:sym typeface="Playfair Display"/>
              </a:rPr>
              <a:t>Hence </a:t>
            </a:r>
            <a:r>
              <a:rPr lang="en-US" sz="1950" b="1">
                <a:solidFill>
                  <a:srgbClr val="39393C"/>
                </a:solidFill>
                <a:latin typeface="Playfair Display"/>
                <a:ea typeface="Playfair Display"/>
                <a:cs typeface="Playfair Display"/>
                <a:sym typeface="Playfair Display"/>
              </a:rPr>
              <a:t>it is important for the employers to minimize the attrition rate and help in both individual as well as organizational growth. Thus, Organizations should create an environment that fosters ample growth opportunities, appreciation for the work accomplished and a friendly cooperative atmosphere that makes an employee feel connected to every respect to the organization. </a:t>
            </a:r>
            <a:endParaRPr sz="1950" b="1">
              <a:solidFill>
                <a:srgbClr val="39393C"/>
              </a:solidFill>
              <a:latin typeface="Playfair Display"/>
              <a:ea typeface="Playfair Display"/>
              <a:cs typeface="Playfair Display"/>
              <a:sym typeface="Playfair Display"/>
            </a:endParaRPr>
          </a:p>
          <a:p>
            <a:pPr marL="457200" lvl="0" indent="-352425" algn="l" rtl="0">
              <a:lnSpc>
                <a:spcPct val="159942"/>
              </a:lnSpc>
              <a:spcBef>
                <a:spcPts val="0"/>
              </a:spcBef>
              <a:spcAft>
                <a:spcPts val="0"/>
              </a:spcAft>
              <a:buClr>
                <a:srgbClr val="39393C"/>
              </a:buClr>
              <a:buSzPts val="1950"/>
              <a:buFont typeface="Playfair Display"/>
              <a:buChar char="●"/>
            </a:pPr>
            <a:r>
              <a:rPr lang="en-US" sz="1950">
                <a:solidFill>
                  <a:srgbClr val="39393C"/>
                </a:solidFill>
                <a:latin typeface="Playfair Display"/>
                <a:ea typeface="Playfair Display"/>
                <a:cs typeface="Playfair Display"/>
                <a:sym typeface="Playfair Display"/>
              </a:rPr>
              <a:t>Retention plans are an inexpensive way of enhancing workplace productivity and engaging employees emotionally . Proficient employees keep the quality up and business operations run smoothly along with the cost saving in the longer run.</a:t>
            </a:r>
            <a:endParaRPr sz="1950">
              <a:solidFill>
                <a:srgbClr val="39393C"/>
              </a:solidFill>
              <a:latin typeface="Playfair Display"/>
              <a:ea typeface="Playfair Display"/>
              <a:cs typeface="Playfair Display"/>
              <a:sym typeface="Playfair Display"/>
            </a:endParaRPr>
          </a:p>
          <a:p>
            <a:pPr marL="0" marR="0" lvl="0" indent="0" algn="l" rtl="0">
              <a:lnSpc>
                <a:spcPct val="159942"/>
              </a:lnSpc>
              <a:spcBef>
                <a:spcPts val="0"/>
              </a:spcBef>
              <a:spcAft>
                <a:spcPts val="0"/>
              </a:spcAft>
              <a:buClr>
                <a:srgbClr val="39393C"/>
              </a:buClr>
              <a:buSzPts val="1750"/>
              <a:buFont typeface="Open Sans"/>
              <a:buNone/>
            </a:pPr>
            <a:endParaRPr sz="1750">
              <a:solidFill>
                <a:srgbClr val="39393C"/>
              </a:solidFill>
              <a:latin typeface="Open Sans"/>
              <a:ea typeface="Open Sans"/>
              <a:cs typeface="Open Sans"/>
              <a:sym typeface="Open Sans"/>
            </a:endParaRPr>
          </a:p>
        </p:txBody>
      </p:sp>
      <p:pic>
        <p:nvPicPr>
          <p:cNvPr id="132" name="Google Shape;132;p6" descr="preencoded.png"/>
          <p:cNvPicPr preferRelativeResize="0"/>
          <p:nvPr/>
        </p:nvPicPr>
        <p:blipFill rotWithShape="1">
          <a:blip r:embed="rId3">
            <a:alphaModFix/>
          </a:blip>
          <a:srcRect/>
          <a:stretch/>
        </p:blipFill>
        <p:spPr>
          <a:xfrm>
            <a:off x="10569950" y="0"/>
            <a:ext cx="4060451" cy="8229600"/>
          </a:xfrm>
          <a:prstGeom prst="rect">
            <a:avLst/>
          </a:prstGeom>
          <a:noFill/>
          <a:ln>
            <a:noFill/>
          </a:ln>
        </p:spPr>
      </p:pic>
      <p:pic>
        <p:nvPicPr>
          <p:cNvPr id="133" name="Google Shape;133;p6"/>
          <p:cNvPicPr preferRelativeResize="0"/>
          <p:nvPr/>
        </p:nvPicPr>
        <p:blipFill rotWithShape="1">
          <a:blip r:embed="rId4">
            <a:alphaModFix/>
          </a:blip>
          <a:srcRect l="9436" t="15697" r="50546"/>
          <a:stretch/>
        </p:blipFill>
        <p:spPr>
          <a:xfrm>
            <a:off x="10569950" y="1292025"/>
            <a:ext cx="4060452" cy="693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
          <p:cNvSpPr/>
          <p:nvPr/>
        </p:nvSpPr>
        <p:spPr>
          <a:xfrm>
            <a:off x="0" y="0"/>
            <a:ext cx="14630400" cy="8229600"/>
          </a:xfrm>
          <a:prstGeom prst="rect">
            <a:avLst/>
          </a:prstGeom>
          <a:solidFill>
            <a:srgbClr val="0C0C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9"/>
          <p:cNvSpPr/>
          <p:nvPr/>
        </p:nvSpPr>
        <p:spPr>
          <a:xfrm>
            <a:off x="0" y="0"/>
            <a:ext cx="14630400" cy="8229600"/>
          </a:xfrm>
          <a:prstGeom prst="rect">
            <a:avLst/>
          </a:prstGeom>
          <a:solidFill>
            <a:srgbClr val="F3F3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 name="Google Shape;141;p9"/>
          <p:cNvSpPr/>
          <p:nvPr/>
        </p:nvSpPr>
        <p:spPr>
          <a:xfrm>
            <a:off x="689378" y="309375"/>
            <a:ext cx="4104900" cy="92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Calibri"/>
              <a:buNone/>
            </a:pPr>
            <a:r>
              <a:rPr lang="en-US" sz="5400" i="0" u="none" strike="noStrike" cap="none">
                <a:solidFill>
                  <a:srgbClr val="000000"/>
                </a:solidFill>
                <a:latin typeface="Playfair Display"/>
                <a:ea typeface="Playfair Display"/>
                <a:cs typeface="Playfair Display"/>
                <a:sym typeface="Playfair Display"/>
              </a:rPr>
              <a:t>Dashboard</a:t>
            </a:r>
            <a:endParaRPr>
              <a:latin typeface="Playfair Display"/>
              <a:ea typeface="Playfair Display"/>
              <a:cs typeface="Playfair Display"/>
              <a:sym typeface="Playfair Display"/>
            </a:endParaRPr>
          </a:p>
        </p:txBody>
      </p:sp>
      <p:sp>
        <p:nvSpPr>
          <p:cNvPr id="142" name="Google Shape;142;p9"/>
          <p:cNvSpPr/>
          <p:nvPr/>
        </p:nvSpPr>
        <p:spPr>
          <a:xfrm>
            <a:off x="104200" y="1876275"/>
            <a:ext cx="5708400" cy="5178300"/>
          </a:xfrm>
          <a:prstGeom prst="rect">
            <a:avLst/>
          </a:prstGeom>
          <a:noFill/>
          <a:ln>
            <a:noFill/>
          </a:ln>
        </p:spPr>
        <p:txBody>
          <a:bodyPr spcFirstLastPara="1" wrap="square" lIns="91425" tIns="45700" rIns="91425" bIns="45700" anchor="t" anchorCtr="0">
            <a:spAutoFit/>
          </a:bodyPr>
          <a:lstStyle/>
          <a:p>
            <a:pPr marL="342900" marR="0" lvl="0" indent="-330200" algn="l" rtl="0">
              <a:spcBef>
                <a:spcPts val="0"/>
              </a:spcBef>
              <a:spcAft>
                <a:spcPts val="0"/>
              </a:spcAft>
              <a:buClr>
                <a:schemeClr val="dk1"/>
              </a:buClr>
              <a:buSzPts val="2200"/>
              <a:buFont typeface="Playfair Display"/>
              <a:buChar char="⮚"/>
            </a:pPr>
            <a:r>
              <a:rPr lang="en-US" sz="2200">
                <a:solidFill>
                  <a:schemeClr val="dk1"/>
                </a:solidFill>
                <a:latin typeface="Playfair Display"/>
                <a:ea typeface="Playfair Display"/>
                <a:cs typeface="Playfair Display"/>
                <a:sym typeface="Playfair Display"/>
              </a:rPr>
              <a:t>Power BI Dashboards provide a visual representation of data for better decision making to HR Dept.</a:t>
            </a:r>
            <a:endParaRPr sz="2200">
              <a:solidFill>
                <a:schemeClr val="dk1"/>
              </a:solidFill>
              <a:latin typeface="Playfair Display"/>
              <a:ea typeface="Playfair Display"/>
              <a:cs typeface="Playfair Display"/>
              <a:sym typeface="Playfair Display"/>
            </a:endParaRPr>
          </a:p>
          <a:p>
            <a:pPr marL="457200" marR="0" lvl="0" indent="0" algn="l" rtl="0">
              <a:spcBef>
                <a:spcPts val="0"/>
              </a:spcBef>
              <a:spcAft>
                <a:spcPts val="0"/>
              </a:spcAft>
              <a:buNone/>
            </a:pPr>
            <a:endParaRPr sz="2200">
              <a:solidFill>
                <a:schemeClr val="dk1"/>
              </a:solidFill>
              <a:latin typeface="Playfair Display"/>
              <a:ea typeface="Playfair Display"/>
              <a:cs typeface="Playfair Display"/>
              <a:sym typeface="Playfair Display"/>
            </a:endParaRPr>
          </a:p>
          <a:p>
            <a:pPr marL="342900" marR="0" lvl="0" indent="-330200" algn="l" rtl="0">
              <a:spcBef>
                <a:spcPts val="0"/>
              </a:spcBef>
              <a:spcAft>
                <a:spcPts val="0"/>
              </a:spcAft>
              <a:buClr>
                <a:schemeClr val="dk1"/>
              </a:buClr>
              <a:buSzPts val="2200"/>
              <a:buFont typeface="Playfair Display"/>
              <a:buChar char="⮚"/>
            </a:pPr>
            <a:r>
              <a:rPr lang="en-US" sz="2200">
                <a:solidFill>
                  <a:schemeClr val="dk1"/>
                </a:solidFill>
                <a:latin typeface="Playfair Display"/>
                <a:ea typeface="Playfair Display"/>
                <a:cs typeface="Playfair Display"/>
                <a:sym typeface="Playfair Display"/>
              </a:rPr>
              <a:t>They offer numerous benefits, including enhanced insights and increased efficiency.</a:t>
            </a:r>
            <a:endParaRPr sz="2200">
              <a:solidFill>
                <a:schemeClr val="dk1"/>
              </a:solidFill>
              <a:latin typeface="Playfair Display"/>
              <a:ea typeface="Playfair Display"/>
              <a:cs typeface="Playfair Display"/>
              <a:sym typeface="Playfair Display"/>
            </a:endParaRPr>
          </a:p>
          <a:p>
            <a:pPr marL="457200" marR="0" lvl="0" indent="0" algn="l" rtl="0">
              <a:spcBef>
                <a:spcPts val="0"/>
              </a:spcBef>
              <a:spcAft>
                <a:spcPts val="0"/>
              </a:spcAft>
              <a:buNone/>
            </a:pPr>
            <a:endParaRPr sz="2200">
              <a:solidFill>
                <a:schemeClr val="dk1"/>
              </a:solidFill>
              <a:latin typeface="Playfair Display"/>
              <a:ea typeface="Playfair Display"/>
              <a:cs typeface="Playfair Display"/>
              <a:sym typeface="Playfair Display"/>
            </a:endParaRPr>
          </a:p>
          <a:p>
            <a:pPr marL="342900" marR="0" lvl="0" indent="-330200" algn="l" rtl="0">
              <a:spcBef>
                <a:spcPts val="0"/>
              </a:spcBef>
              <a:spcAft>
                <a:spcPts val="0"/>
              </a:spcAft>
              <a:buClr>
                <a:schemeClr val="dk1"/>
              </a:buClr>
              <a:buSzPts val="2200"/>
              <a:buFont typeface="Playfair Display"/>
              <a:buChar char="⮚"/>
            </a:pPr>
            <a:r>
              <a:rPr lang="en-US" sz="2200">
                <a:solidFill>
                  <a:schemeClr val="dk1"/>
                </a:solidFill>
                <a:latin typeface="Playfair Display"/>
                <a:ea typeface="Playfair Display"/>
                <a:cs typeface="Playfair Display"/>
                <a:sym typeface="Playfair Display"/>
              </a:rPr>
              <a:t>Key elements of a dashboard include visualizations HR Data, widgets, and filters.</a:t>
            </a:r>
            <a:endParaRPr sz="2200">
              <a:solidFill>
                <a:schemeClr val="dk1"/>
              </a:solidFill>
              <a:latin typeface="Playfair Display"/>
              <a:ea typeface="Playfair Display"/>
              <a:cs typeface="Playfair Display"/>
              <a:sym typeface="Playfair Display"/>
            </a:endParaRPr>
          </a:p>
          <a:p>
            <a:pPr marL="457200" marR="0" lvl="0" indent="0" algn="l" rtl="0">
              <a:spcBef>
                <a:spcPts val="0"/>
              </a:spcBef>
              <a:spcAft>
                <a:spcPts val="0"/>
              </a:spcAft>
              <a:buNone/>
            </a:pPr>
            <a:endParaRPr sz="2200">
              <a:solidFill>
                <a:schemeClr val="dk1"/>
              </a:solidFill>
              <a:latin typeface="Playfair Display"/>
              <a:ea typeface="Playfair Display"/>
              <a:cs typeface="Playfair Display"/>
              <a:sym typeface="Playfair Display"/>
            </a:endParaRPr>
          </a:p>
          <a:p>
            <a:pPr marL="342900" marR="0" lvl="0" indent="-330200" algn="l" rtl="0">
              <a:spcBef>
                <a:spcPts val="0"/>
              </a:spcBef>
              <a:spcAft>
                <a:spcPts val="0"/>
              </a:spcAft>
              <a:buClr>
                <a:schemeClr val="dk1"/>
              </a:buClr>
              <a:buSzPts val="2200"/>
              <a:buFont typeface="Playfair Display"/>
              <a:buChar char="⮚"/>
            </a:pPr>
            <a:r>
              <a:rPr lang="en-US" sz="2200">
                <a:solidFill>
                  <a:schemeClr val="dk1"/>
                </a:solidFill>
                <a:latin typeface="Playfair Display"/>
                <a:ea typeface="Playfair Display"/>
                <a:cs typeface="Playfair Display"/>
                <a:sym typeface="Playfair Display"/>
              </a:rPr>
              <a:t>There are different types of dashboards, such as operational, strategic, analytical, and executive Hr dept.</a:t>
            </a:r>
            <a:endParaRPr sz="1200">
              <a:latin typeface="Playfair Display"/>
              <a:ea typeface="Playfair Display"/>
              <a:cs typeface="Playfair Display"/>
              <a:sym typeface="Playfair Display"/>
            </a:endParaRPr>
          </a:p>
          <a:p>
            <a:pPr marL="457200" marR="0" lvl="0" indent="0" algn="l" rtl="0">
              <a:spcBef>
                <a:spcPts val="0"/>
              </a:spcBef>
              <a:spcAft>
                <a:spcPts val="0"/>
              </a:spcAft>
              <a:buNone/>
            </a:pPr>
            <a:endParaRPr>
              <a:latin typeface="Playfair Display"/>
              <a:ea typeface="Playfair Display"/>
              <a:cs typeface="Playfair Display"/>
              <a:sym typeface="Playfair Display"/>
            </a:endParaRPr>
          </a:p>
        </p:txBody>
      </p:sp>
      <p:pic>
        <p:nvPicPr>
          <p:cNvPr id="143" name="Google Shape;143;p9"/>
          <p:cNvPicPr preferRelativeResize="0"/>
          <p:nvPr/>
        </p:nvPicPr>
        <p:blipFill>
          <a:blip r:embed="rId3">
            <a:alphaModFix/>
          </a:blip>
          <a:stretch>
            <a:fillRect/>
          </a:stretch>
        </p:blipFill>
        <p:spPr>
          <a:xfrm>
            <a:off x="5729000" y="400625"/>
            <a:ext cx="8901400" cy="742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13" descr="preencoded.png"/>
          <p:cNvPicPr preferRelativeResize="0"/>
          <p:nvPr/>
        </p:nvPicPr>
        <p:blipFill rotWithShape="1">
          <a:blip r:embed="rId3">
            <a:alphaModFix/>
          </a:blip>
          <a:srcRect/>
          <a:stretch/>
        </p:blipFill>
        <p:spPr>
          <a:xfrm>
            <a:off x="0" y="0"/>
            <a:ext cx="14630400" cy="8229600"/>
          </a:xfrm>
          <a:prstGeom prst="rect">
            <a:avLst/>
          </a:prstGeom>
          <a:noFill/>
          <a:ln w="9525" cap="flat" cmpd="sng">
            <a:solidFill>
              <a:srgbClr val="000000"/>
            </a:solidFill>
            <a:prstDash val="solid"/>
            <a:round/>
            <a:headEnd type="none" w="sm" len="sm"/>
            <a:tailEnd type="none" w="sm" len="sm"/>
          </a:ln>
        </p:spPr>
      </p:pic>
      <p:sp>
        <p:nvSpPr>
          <p:cNvPr id="149" name="Google Shape;149;p13"/>
          <p:cNvSpPr txBox="1"/>
          <p:nvPr/>
        </p:nvSpPr>
        <p:spPr>
          <a:xfrm>
            <a:off x="1155150" y="2360375"/>
            <a:ext cx="3221700" cy="11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a:latin typeface="Playfair Display"/>
                <a:ea typeface="Playfair Display"/>
                <a:cs typeface="Playfair Display"/>
                <a:sym typeface="Playfair Display"/>
              </a:rPr>
              <a:t>Thank you</a:t>
            </a:r>
            <a:endParaRPr sz="4400">
              <a:latin typeface="Playfair Display"/>
              <a:ea typeface="Playfair Display"/>
              <a:cs typeface="Playfair Display"/>
              <a:sym typeface="Playfair Display"/>
            </a:endParaRPr>
          </a:p>
        </p:txBody>
      </p:sp>
      <p:pic>
        <p:nvPicPr>
          <p:cNvPr id="150" name="Google Shape;150;p13"/>
          <p:cNvPicPr preferRelativeResize="0"/>
          <p:nvPr/>
        </p:nvPicPr>
        <p:blipFill>
          <a:blip r:embed="rId4">
            <a:alphaModFix/>
          </a:blip>
          <a:stretch>
            <a:fillRect/>
          </a:stretch>
        </p:blipFill>
        <p:spPr>
          <a:xfrm>
            <a:off x="4674425" y="750600"/>
            <a:ext cx="9548324" cy="6209749"/>
          </a:xfrm>
          <a:prstGeom prst="rect">
            <a:avLst/>
          </a:prstGeom>
          <a:noFill/>
          <a:ln w="9525" cap="flat" cmpd="sng">
            <a:solidFill>
              <a:schemeClr val="dk2"/>
            </a:solidFill>
            <a:prstDash val="dot"/>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2"/>
          <p:cNvSpPr/>
          <p:nvPr/>
        </p:nvSpPr>
        <p:spPr>
          <a:xfrm>
            <a:off x="0" y="0"/>
            <a:ext cx="14630400" cy="8229600"/>
          </a:xfrm>
          <a:prstGeom prst="rect">
            <a:avLst/>
          </a:prstGeom>
          <a:solidFill>
            <a:srgbClr val="0C0C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2"/>
          <p:cNvSpPr/>
          <p:nvPr/>
        </p:nvSpPr>
        <p:spPr>
          <a:xfrm>
            <a:off x="0" y="0"/>
            <a:ext cx="14630400" cy="8229600"/>
          </a:xfrm>
          <a:prstGeom prst="rect">
            <a:avLst/>
          </a:prstGeom>
          <a:solidFill>
            <a:srgbClr val="F3F3F7"/>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endParaRPr sz="1800">
              <a:solidFill>
                <a:schemeClr val="dk1"/>
              </a:solidFill>
              <a:latin typeface="Calibri"/>
              <a:ea typeface="Calibri"/>
              <a:cs typeface="Calibri"/>
              <a:sym typeface="Calibri"/>
            </a:endParaRPr>
          </a:p>
        </p:txBody>
      </p:sp>
      <p:sp>
        <p:nvSpPr>
          <p:cNvPr id="27" name="Google Shape;27;p2"/>
          <p:cNvSpPr/>
          <p:nvPr/>
        </p:nvSpPr>
        <p:spPr>
          <a:xfrm>
            <a:off x="2038000" y="1720875"/>
            <a:ext cx="7947600" cy="6729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101014"/>
              </a:buClr>
              <a:buSzPts val="4374"/>
              <a:buFont typeface="Playfair Display"/>
              <a:buNone/>
            </a:pPr>
            <a:r>
              <a:rPr lang="en-US" sz="2900">
                <a:solidFill>
                  <a:schemeClr val="dk1"/>
                </a:solidFill>
                <a:highlight>
                  <a:schemeClr val="lt2"/>
                </a:highlight>
                <a:latin typeface="Playfair Display"/>
                <a:ea typeface="Playfair Display"/>
                <a:cs typeface="Playfair Display"/>
                <a:sym typeface="Playfair Display"/>
              </a:rPr>
              <a:t>Overview of the Project presentation</a:t>
            </a:r>
            <a:endParaRPr sz="6074">
              <a:solidFill>
                <a:schemeClr val="dk1"/>
              </a:solidFill>
              <a:highlight>
                <a:schemeClr val="lt2"/>
              </a:highlight>
              <a:latin typeface="Playfair Display"/>
              <a:ea typeface="Playfair Display"/>
              <a:cs typeface="Playfair Display"/>
              <a:sym typeface="Playfair Display"/>
            </a:endParaRPr>
          </a:p>
        </p:txBody>
      </p:sp>
      <p:sp>
        <p:nvSpPr>
          <p:cNvPr id="28" name="Google Shape;28;p2"/>
          <p:cNvSpPr/>
          <p:nvPr/>
        </p:nvSpPr>
        <p:spPr>
          <a:xfrm>
            <a:off x="2037993" y="3644146"/>
            <a:ext cx="5166122" cy="2079903"/>
          </a:xfrm>
          <a:prstGeom prst="roundRect">
            <a:avLst>
              <a:gd name="adj" fmla="val 6410"/>
            </a:avLst>
          </a:prstGeom>
          <a:solidFill>
            <a:srgbClr val="E4E4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2"/>
          <p:cNvSpPr/>
          <p:nvPr/>
        </p:nvSpPr>
        <p:spPr>
          <a:xfrm>
            <a:off x="2038000" y="3241177"/>
            <a:ext cx="2221800" cy="3471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101014"/>
              </a:buClr>
              <a:buSzPts val="2187"/>
              <a:buFont typeface="Playfair Display"/>
              <a:buNone/>
            </a:pPr>
            <a:r>
              <a:rPr lang="en-US" sz="2187" b="1">
                <a:solidFill>
                  <a:srgbClr val="101014"/>
                </a:solidFill>
                <a:latin typeface="Playfair Display"/>
                <a:ea typeface="Playfair Display"/>
                <a:cs typeface="Playfair Display"/>
                <a:sym typeface="Playfair Display"/>
              </a:rPr>
              <a:t>Dataset</a:t>
            </a:r>
            <a:endParaRPr sz="2187">
              <a:solidFill>
                <a:schemeClr val="dk1"/>
              </a:solidFill>
              <a:latin typeface="Calibri"/>
              <a:ea typeface="Calibri"/>
              <a:cs typeface="Calibri"/>
              <a:sym typeface="Calibri"/>
            </a:endParaRPr>
          </a:p>
        </p:txBody>
      </p:sp>
      <p:sp>
        <p:nvSpPr>
          <p:cNvPr id="30" name="Google Shape;30;p2"/>
          <p:cNvSpPr/>
          <p:nvPr/>
        </p:nvSpPr>
        <p:spPr>
          <a:xfrm>
            <a:off x="2109950" y="3644153"/>
            <a:ext cx="4721700" cy="2431800"/>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39393C"/>
              </a:buClr>
              <a:buSzPts val="1750"/>
              <a:buFont typeface="Open Sans"/>
              <a:buNone/>
            </a:pPr>
            <a:r>
              <a:rPr lang="en-US" sz="1750">
                <a:solidFill>
                  <a:srgbClr val="39393C"/>
                </a:solidFill>
                <a:latin typeface="Playfair Display"/>
                <a:ea typeface="Playfair Display"/>
                <a:cs typeface="Playfair Display"/>
                <a:sym typeface="Playfair Display"/>
              </a:rPr>
              <a:t>Domain : HR Analytics </a:t>
            </a:r>
            <a:endParaRPr sz="1750">
              <a:solidFill>
                <a:srgbClr val="39393C"/>
              </a:solidFill>
              <a:latin typeface="Playfair Display"/>
              <a:ea typeface="Playfair Display"/>
              <a:cs typeface="Playfair Display"/>
              <a:sym typeface="Playfair Display"/>
            </a:endParaRPr>
          </a:p>
          <a:p>
            <a:pPr marL="0" marR="0" lvl="0" indent="0" algn="l" rtl="0">
              <a:lnSpc>
                <a:spcPct val="159942"/>
              </a:lnSpc>
              <a:spcBef>
                <a:spcPts val="0"/>
              </a:spcBef>
              <a:spcAft>
                <a:spcPts val="0"/>
              </a:spcAft>
              <a:buClr>
                <a:srgbClr val="39393C"/>
              </a:buClr>
              <a:buSzPts val="1750"/>
              <a:buFont typeface="Open Sans"/>
              <a:buNone/>
            </a:pPr>
            <a:r>
              <a:rPr lang="en-US" sz="1750">
                <a:solidFill>
                  <a:srgbClr val="39393C"/>
                </a:solidFill>
                <a:latin typeface="Playfair Display"/>
                <a:ea typeface="Playfair Display"/>
                <a:cs typeface="Playfair Display"/>
                <a:sym typeface="Playfair Display"/>
              </a:rPr>
              <a:t>• Project Name: Employee Retention </a:t>
            </a:r>
            <a:endParaRPr sz="1750">
              <a:solidFill>
                <a:srgbClr val="39393C"/>
              </a:solidFill>
              <a:latin typeface="Playfair Display"/>
              <a:ea typeface="Playfair Display"/>
              <a:cs typeface="Playfair Display"/>
              <a:sym typeface="Playfair Display"/>
            </a:endParaRPr>
          </a:p>
          <a:p>
            <a:pPr marL="0" marR="0" lvl="0" indent="0" algn="l" rtl="0">
              <a:lnSpc>
                <a:spcPct val="159942"/>
              </a:lnSpc>
              <a:spcBef>
                <a:spcPts val="0"/>
              </a:spcBef>
              <a:spcAft>
                <a:spcPts val="0"/>
              </a:spcAft>
              <a:buClr>
                <a:srgbClr val="39393C"/>
              </a:buClr>
              <a:buSzPts val="1750"/>
              <a:buFont typeface="Open Sans"/>
              <a:buNone/>
            </a:pPr>
            <a:r>
              <a:rPr lang="en-US" sz="1750">
                <a:solidFill>
                  <a:srgbClr val="39393C"/>
                </a:solidFill>
                <a:latin typeface="Playfair Display"/>
                <a:ea typeface="Playfair Display"/>
                <a:cs typeface="Playfair Display"/>
                <a:sym typeface="Playfair Display"/>
              </a:rPr>
              <a:t>• Dataset Name: HR_1 &amp; HR_2 </a:t>
            </a:r>
            <a:endParaRPr sz="1750">
              <a:solidFill>
                <a:srgbClr val="39393C"/>
              </a:solidFill>
              <a:latin typeface="Playfair Display"/>
              <a:ea typeface="Playfair Display"/>
              <a:cs typeface="Playfair Display"/>
              <a:sym typeface="Playfair Display"/>
            </a:endParaRPr>
          </a:p>
          <a:p>
            <a:pPr marL="0" marR="0" lvl="0" indent="0" algn="l" rtl="0">
              <a:lnSpc>
                <a:spcPct val="159942"/>
              </a:lnSpc>
              <a:spcBef>
                <a:spcPts val="0"/>
              </a:spcBef>
              <a:spcAft>
                <a:spcPts val="0"/>
              </a:spcAft>
              <a:buClr>
                <a:srgbClr val="39393C"/>
              </a:buClr>
              <a:buSzPts val="1750"/>
              <a:buFont typeface="Open Sans"/>
              <a:buNone/>
            </a:pPr>
            <a:r>
              <a:rPr lang="en-US" sz="1750">
                <a:solidFill>
                  <a:srgbClr val="39393C"/>
                </a:solidFill>
                <a:latin typeface="Playfair Display"/>
                <a:ea typeface="Playfair Display"/>
                <a:cs typeface="Playfair Display"/>
                <a:sym typeface="Playfair Display"/>
              </a:rPr>
              <a:t>• Dataset Type: Excel Data </a:t>
            </a:r>
            <a:endParaRPr sz="1750">
              <a:solidFill>
                <a:srgbClr val="39393C"/>
              </a:solidFill>
              <a:latin typeface="Playfair Display"/>
              <a:ea typeface="Playfair Display"/>
              <a:cs typeface="Playfair Display"/>
              <a:sym typeface="Playfair Display"/>
            </a:endParaRPr>
          </a:p>
          <a:p>
            <a:pPr marL="0" marR="0" lvl="0" indent="0" algn="l" rtl="0">
              <a:lnSpc>
                <a:spcPct val="159942"/>
              </a:lnSpc>
              <a:spcBef>
                <a:spcPts val="0"/>
              </a:spcBef>
              <a:spcAft>
                <a:spcPts val="0"/>
              </a:spcAft>
              <a:buClr>
                <a:srgbClr val="39393C"/>
              </a:buClr>
              <a:buSzPts val="1750"/>
              <a:buFont typeface="Open Sans"/>
              <a:buNone/>
            </a:pPr>
            <a:r>
              <a:rPr lang="en-US" sz="1750">
                <a:solidFill>
                  <a:srgbClr val="39393C"/>
                </a:solidFill>
                <a:latin typeface="Playfair Display"/>
                <a:ea typeface="Playfair Display"/>
                <a:cs typeface="Playfair Display"/>
                <a:sym typeface="Playfair Display"/>
              </a:rPr>
              <a:t>• Dataset Size: 50k records each</a:t>
            </a:r>
            <a:endParaRPr sz="1750">
              <a:solidFill>
                <a:schemeClr val="dk1"/>
              </a:solidFill>
              <a:latin typeface="Playfair Display"/>
              <a:ea typeface="Playfair Display"/>
              <a:cs typeface="Playfair Display"/>
              <a:sym typeface="Playfair Display"/>
            </a:endParaRPr>
          </a:p>
        </p:txBody>
      </p:sp>
      <p:sp>
        <p:nvSpPr>
          <p:cNvPr id="31" name="Google Shape;31;p2"/>
          <p:cNvSpPr/>
          <p:nvPr/>
        </p:nvSpPr>
        <p:spPr>
          <a:xfrm>
            <a:off x="7426275" y="3644150"/>
            <a:ext cx="4929900" cy="2079900"/>
          </a:xfrm>
          <a:prstGeom prst="roundRect">
            <a:avLst>
              <a:gd name="adj" fmla="val 6410"/>
            </a:avLst>
          </a:prstGeom>
          <a:solidFill>
            <a:srgbClr val="E4E4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2"/>
          <p:cNvSpPr txBox="1"/>
          <p:nvPr/>
        </p:nvSpPr>
        <p:spPr>
          <a:xfrm>
            <a:off x="7531825" y="3644150"/>
            <a:ext cx="4824300" cy="217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50">
                <a:solidFill>
                  <a:srgbClr val="39393C"/>
                </a:solidFill>
                <a:latin typeface="Playfair Display"/>
                <a:ea typeface="Playfair Display"/>
                <a:cs typeface="Playfair Display"/>
                <a:sym typeface="Playfair Display"/>
              </a:rPr>
              <a:t>By using MS EXCEL, MYSQL, TABLEAU,POWERBI to analyze employee churn  and retention rates, companies can improve  their employee retention and create a more  productive and engaged workforce, leading to long-term success and growth.</a:t>
            </a:r>
            <a:endParaRPr sz="1500">
              <a:latin typeface="Playfair Display"/>
              <a:ea typeface="Playfair Display"/>
              <a:cs typeface="Playfair Display"/>
              <a:sym typeface="Playfair Display"/>
            </a:endParaRPr>
          </a:p>
        </p:txBody>
      </p:sp>
      <p:sp>
        <p:nvSpPr>
          <p:cNvPr id="33" name="Google Shape;33;p2"/>
          <p:cNvSpPr txBox="1"/>
          <p:nvPr/>
        </p:nvSpPr>
        <p:spPr>
          <a:xfrm>
            <a:off x="7426275" y="3161625"/>
            <a:ext cx="3310500" cy="347100"/>
          </a:xfrm>
          <a:prstGeom prst="rect">
            <a:avLst/>
          </a:prstGeom>
          <a:noFill/>
          <a:ln>
            <a:noFill/>
          </a:ln>
        </p:spPr>
        <p:txBody>
          <a:bodyPr spcFirstLastPara="1" wrap="square" lIns="91425" tIns="91425" rIns="91425" bIns="91425" anchor="t" anchorCtr="0">
            <a:noAutofit/>
          </a:bodyPr>
          <a:lstStyle/>
          <a:p>
            <a:pPr marL="0" lvl="0" indent="0" algn="l" rtl="0">
              <a:lnSpc>
                <a:spcPct val="125011"/>
              </a:lnSpc>
              <a:spcBef>
                <a:spcPts val="0"/>
              </a:spcBef>
              <a:spcAft>
                <a:spcPts val="0"/>
              </a:spcAft>
              <a:buClr>
                <a:srgbClr val="101014"/>
              </a:buClr>
              <a:buSzPts val="2187"/>
              <a:buFont typeface="Playfair Display"/>
              <a:buNone/>
            </a:pPr>
            <a:r>
              <a:rPr lang="en-US" sz="2187" b="1">
                <a:solidFill>
                  <a:srgbClr val="101014"/>
                </a:solidFill>
                <a:latin typeface="Playfair Display"/>
                <a:ea typeface="Playfair Display"/>
                <a:cs typeface="Playfair Display"/>
                <a:sym typeface="Playfair Display"/>
              </a:rPr>
              <a:t>Data visualization Using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3"/>
          <p:cNvSpPr/>
          <p:nvPr/>
        </p:nvSpPr>
        <p:spPr>
          <a:xfrm>
            <a:off x="0" y="0"/>
            <a:ext cx="14630400" cy="8229600"/>
          </a:xfrm>
          <a:prstGeom prst="rect">
            <a:avLst/>
          </a:prstGeom>
          <a:solidFill>
            <a:srgbClr val="0C0C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3"/>
          <p:cNvSpPr/>
          <p:nvPr/>
        </p:nvSpPr>
        <p:spPr>
          <a:xfrm>
            <a:off x="0" y="0"/>
            <a:ext cx="14630400" cy="8229600"/>
          </a:xfrm>
          <a:prstGeom prst="rect">
            <a:avLst/>
          </a:prstGeom>
          <a:solidFill>
            <a:srgbClr val="F3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1" name="Google Shape;41;p3" descr="preencoded.png"/>
          <p:cNvPicPr preferRelativeResize="0"/>
          <p:nvPr/>
        </p:nvPicPr>
        <p:blipFill rotWithShape="1">
          <a:blip r:embed="rId3">
            <a:alphaModFix/>
          </a:blip>
          <a:srcRect/>
          <a:stretch/>
        </p:blipFill>
        <p:spPr>
          <a:xfrm>
            <a:off x="-83450" y="0"/>
            <a:ext cx="14630400" cy="8229600"/>
          </a:xfrm>
          <a:prstGeom prst="rect">
            <a:avLst/>
          </a:prstGeom>
          <a:noFill/>
          <a:ln>
            <a:noFill/>
          </a:ln>
        </p:spPr>
      </p:pic>
      <p:sp>
        <p:nvSpPr>
          <p:cNvPr id="42" name="Google Shape;42;p3"/>
          <p:cNvSpPr/>
          <p:nvPr/>
        </p:nvSpPr>
        <p:spPr>
          <a:xfrm>
            <a:off x="1687452" y="1084225"/>
            <a:ext cx="97338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101014"/>
              </a:buClr>
              <a:buSzPts val="4374"/>
              <a:buFont typeface="Playfair Display"/>
              <a:buNone/>
            </a:pPr>
            <a:r>
              <a:rPr lang="en-US" sz="4374" b="1">
                <a:solidFill>
                  <a:srgbClr val="101014"/>
                </a:solidFill>
                <a:latin typeface="Playfair Display"/>
                <a:ea typeface="Playfair Display"/>
                <a:cs typeface="Playfair Display"/>
                <a:sym typeface="Playfair Display"/>
              </a:rPr>
              <a:t>EMPLOYEE RETENTION PROJECT</a:t>
            </a:r>
            <a:endParaRPr sz="4374" b="1">
              <a:solidFill>
                <a:srgbClr val="101014"/>
              </a:solidFill>
              <a:latin typeface="Playfair Display"/>
              <a:ea typeface="Playfair Display"/>
              <a:cs typeface="Playfair Display"/>
              <a:sym typeface="Playfair Display"/>
            </a:endParaRPr>
          </a:p>
        </p:txBody>
      </p:sp>
      <p:sp>
        <p:nvSpPr>
          <p:cNvPr id="43" name="Google Shape;43;p3"/>
          <p:cNvSpPr/>
          <p:nvPr/>
        </p:nvSpPr>
        <p:spPr>
          <a:xfrm>
            <a:off x="2156725" y="4313450"/>
            <a:ext cx="9548400" cy="32718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Clr>
                <a:schemeClr val="dk1"/>
              </a:buClr>
              <a:buSzPts val="2000"/>
              <a:buFont typeface="Arial"/>
              <a:buNone/>
            </a:pPr>
            <a:r>
              <a:rPr lang="en-US" sz="2200">
                <a:solidFill>
                  <a:schemeClr val="dk1"/>
                </a:solidFill>
                <a:latin typeface="Playfair Display"/>
                <a:ea typeface="Playfair Display"/>
                <a:cs typeface="Playfair Display"/>
                <a:sym typeface="Playfair Display"/>
              </a:rPr>
              <a:t>We performed an analysis on HR data for employee retention having 50,000+ records and drawn KPI from it using excel, mySQL and also used visualization tools like tableau and also used power bi to make dynamic dashboard. We got some insights regarding attrition of employees with respect to department, monthly income, work life balance, years of promotion etc.</a:t>
            </a:r>
            <a:endParaRPr sz="2200">
              <a:solidFill>
                <a:schemeClr val="dk1"/>
              </a:solidFill>
              <a:latin typeface="Playfair Display"/>
              <a:ea typeface="Playfair Display"/>
              <a:cs typeface="Playfair Display"/>
              <a:sym typeface="Playfair Display"/>
            </a:endParaRPr>
          </a:p>
          <a:p>
            <a:pPr marL="0" marR="0" lvl="0" indent="0" algn="l" rtl="0">
              <a:lnSpc>
                <a:spcPct val="150000"/>
              </a:lnSpc>
              <a:spcBef>
                <a:spcPts val="0"/>
              </a:spcBef>
              <a:spcAft>
                <a:spcPts val="0"/>
              </a:spcAft>
              <a:buNone/>
            </a:pPr>
            <a:endParaRPr sz="2550">
              <a:solidFill>
                <a:schemeClr val="dk1"/>
              </a:solidFill>
              <a:latin typeface="Georgia"/>
              <a:ea typeface="Georgia"/>
              <a:cs typeface="Georgia"/>
              <a:sym typeface="Georgia"/>
            </a:endParaRPr>
          </a:p>
        </p:txBody>
      </p:sp>
      <p:sp>
        <p:nvSpPr>
          <p:cNvPr id="44" name="Google Shape;44;p3"/>
          <p:cNvSpPr txBox="1"/>
          <p:nvPr/>
        </p:nvSpPr>
        <p:spPr>
          <a:xfrm>
            <a:off x="654375" y="3388350"/>
            <a:ext cx="6677100" cy="69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101014"/>
              </a:buClr>
              <a:buSzPts val="4374"/>
              <a:buFont typeface="Playfair Display"/>
              <a:buNone/>
            </a:pPr>
            <a:r>
              <a:rPr lang="en-US" sz="2900">
                <a:solidFill>
                  <a:schemeClr val="dk1"/>
                </a:solidFill>
                <a:highlight>
                  <a:schemeClr val="lt2"/>
                </a:highlight>
                <a:latin typeface="Playfair Display"/>
                <a:ea typeface="Playfair Display"/>
                <a:cs typeface="Playfair Display"/>
                <a:sym typeface="Playfair Display"/>
              </a:rPr>
              <a:t>Overview of the Project presentation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4"/>
          <p:cNvSpPr/>
          <p:nvPr/>
        </p:nvSpPr>
        <p:spPr>
          <a:xfrm>
            <a:off x="0" y="0"/>
            <a:ext cx="14630400" cy="8229600"/>
          </a:xfrm>
          <a:prstGeom prst="rect">
            <a:avLst/>
          </a:prstGeom>
          <a:solidFill>
            <a:srgbClr val="0C0C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4"/>
          <p:cNvSpPr/>
          <p:nvPr/>
        </p:nvSpPr>
        <p:spPr>
          <a:xfrm>
            <a:off x="0" y="0"/>
            <a:ext cx="14630400" cy="8229600"/>
          </a:xfrm>
          <a:prstGeom prst="rect">
            <a:avLst/>
          </a:prstGeom>
          <a:solidFill>
            <a:srgbClr val="F3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2" name="Google Shape;52;p4"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53" name="Google Shape;53;p4"/>
          <p:cNvSpPr/>
          <p:nvPr/>
        </p:nvSpPr>
        <p:spPr>
          <a:xfrm>
            <a:off x="7783218" y="192945"/>
            <a:ext cx="499800" cy="499800"/>
          </a:xfrm>
          <a:prstGeom prst="roundRect">
            <a:avLst>
              <a:gd name="adj" fmla="val 26667"/>
            </a:avLst>
          </a:prstGeom>
          <a:solidFill>
            <a:srgbClr val="E4E4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Playfair Display"/>
                <a:ea typeface="Playfair Display"/>
                <a:cs typeface="Playfair Display"/>
                <a:sym typeface="Playfair Display"/>
              </a:rPr>
              <a:t>1</a:t>
            </a:r>
            <a:endParaRPr sz="2800">
              <a:solidFill>
                <a:schemeClr val="dk1"/>
              </a:solidFill>
              <a:latin typeface="Playfair Display"/>
              <a:ea typeface="Playfair Display"/>
              <a:cs typeface="Playfair Display"/>
              <a:sym typeface="Playfair Display"/>
            </a:endParaRPr>
          </a:p>
        </p:txBody>
      </p:sp>
      <p:sp>
        <p:nvSpPr>
          <p:cNvPr id="54" name="Google Shape;54;p4"/>
          <p:cNvSpPr/>
          <p:nvPr/>
        </p:nvSpPr>
        <p:spPr>
          <a:xfrm>
            <a:off x="8148400" y="692750"/>
            <a:ext cx="4741800" cy="347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2200"/>
              <a:buFont typeface="Gill Sans"/>
              <a:buNone/>
            </a:pPr>
            <a:r>
              <a:rPr lang="en-US" sz="2200" b="1">
                <a:solidFill>
                  <a:srgbClr val="262626"/>
                </a:solidFill>
                <a:latin typeface="Playfair Display"/>
                <a:ea typeface="Playfair Display"/>
                <a:cs typeface="Playfair Display"/>
                <a:sym typeface="Playfair Display"/>
              </a:rPr>
              <a:t>ATTRITION BY DEPARTMENT</a:t>
            </a:r>
            <a:endParaRPr sz="2187" b="1">
              <a:solidFill>
                <a:schemeClr val="dk1"/>
              </a:solidFill>
              <a:latin typeface="Playfair Display"/>
              <a:ea typeface="Playfair Display"/>
              <a:cs typeface="Playfair Display"/>
              <a:sym typeface="Playfair Display"/>
            </a:endParaRPr>
          </a:p>
        </p:txBody>
      </p:sp>
      <p:sp>
        <p:nvSpPr>
          <p:cNvPr id="55" name="Google Shape;55;p4"/>
          <p:cNvSpPr/>
          <p:nvPr/>
        </p:nvSpPr>
        <p:spPr>
          <a:xfrm>
            <a:off x="7348225" y="1573925"/>
            <a:ext cx="6677100" cy="6211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500"/>
              <a:buFont typeface="Arial"/>
              <a:buNone/>
            </a:pPr>
            <a:r>
              <a:rPr lang="en-US" sz="1800">
                <a:solidFill>
                  <a:schemeClr val="dk1"/>
                </a:solidFill>
                <a:latin typeface="Playfair Display"/>
                <a:ea typeface="Playfair Display"/>
                <a:cs typeface="Playfair Display"/>
                <a:sym typeface="Playfair Display"/>
              </a:rPr>
              <a:t>In this sheet, we are going to analyse the attrition with respect to the department. The dataset has six departments.</a:t>
            </a:r>
            <a:endParaRPr sz="1800">
              <a:solidFill>
                <a:schemeClr val="dk1"/>
              </a:solidFill>
              <a:latin typeface="Playfair Display"/>
              <a:ea typeface="Playfair Display"/>
              <a:cs typeface="Playfair Display"/>
              <a:sym typeface="Playfair Display"/>
            </a:endParaRPr>
          </a:p>
          <a:p>
            <a:pPr marL="0" lvl="0" indent="0" algn="ctr" rtl="0">
              <a:spcBef>
                <a:spcPts val="0"/>
              </a:spcBef>
              <a:spcAft>
                <a:spcPts val="0"/>
              </a:spcAft>
              <a:buClr>
                <a:schemeClr val="dk1"/>
              </a:buClr>
              <a:buSzPts val="1500"/>
              <a:buFont typeface="Arial"/>
              <a:buNone/>
            </a:pPr>
            <a:endParaRPr sz="1800">
              <a:solidFill>
                <a:schemeClr val="dk1"/>
              </a:solidFill>
              <a:latin typeface="Playfair Display"/>
              <a:ea typeface="Playfair Display"/>
              <a:cs typeface="Playfair Display"/>
              <a:sym typeface="Playfair Display"/>
            </a:endParaRPr>
          </a:p>
          <a:p>
            <a:pPr marL="0" lvl="0" indent="0" algn="ctr" rtl="0">
              <a:spcBef>
                <a:spcPts val="0"/>
              </a:spcBef>
              <a:spcAft>
                <a:spcPts val="0"/>
              </a:spcAft>
              <a:buClr>
                <a:schemeClr val="dk1"/>
              </a:buClr>
              <a:buSzPts val="1500"/>
              <a:buFont typeface="Arial"/>
              <a:buNone/>
            </a:pPr>
            <a:endParaRPr sz="1800">
              <a:solidFill>
                <a:schemeClr val="dk1"/>
              </a:solidFill>
              <a:latin typeface="Playfair Display"/>
              <a:ea typeface="Playfair Display"/>
              <a:cs typeface="Playfair Display"/>
              <a:sym typeface="Playfair Display"/>
            </a:endParaRPr>
          </a:p>
          <a:p>
            <a:pPr marL="0" lvl="0" indent="0" algn="ctr" rtl="0">
              <a:spcBef>
                <a:spcPts val="0"/>
              </a:spcBef>
              <a:spcAft>
                <a:spcPts val="0"/>
              </a:spcAft>
              <a:buClr>
                <a:schemeClr val="dk1"/>
              </a:buClr>
              <a:buSzPts val="1500"/>
              <a:buFont typeface="Arial"/>
              <a:buNone/>
            </a:pPr>
            <a:r>
              <a:rPr lang="en-US" sz="1800">
                <a:solidFill>
                  <a:schemeClr val="dk1"/>
                </a:solidFill>
                <a:latin typeface="Playfair Display"/>
                <a:ea typeface="Playfair Display"/>
                <a:cs typeface="Playfair Display"/>
                <a:sym typeface="Playfair Display"/>
              </a:rPr>
              <a:t> This analysis can help us know which department has flaws and the department managers can further take measures to improve their employee satisfaction.</a:t>
            </a:r>
            <a:endParaRPr sz="1800">
              <a:solidFill>
                <a:schemeClr val="dk1"/>
              </a:solidFill>
              <a:latin typeface="Playfair Display"/>
              <a:ea typeface="Playfair Display"/>
              <a:cs typeface="Playfair Display"/>
              <a:sym typeface="Playfair Display"/>
            </a:endParaRPr>
          </a:p>
          <a:p>
            <a:pPr marL="0" lvl="0" indent="0" algn="ctr" rtl="0">
              <a:spcBef>
                <a:spcPts val="0"/>
              </a:spcBef>
              <a:spcAft>
                <a:spcPts val="0"/>
              </a:spcAft>
              <a:buClr>
                <a:schemeClr val="dk1"/>
              </a:buClr>
              <a:buSzPts val="1500"/>
              <a:buFont typeface="Arial"/>
              <a:buNone/>
            </a:pPr>
            <a:endParaRPr sz="1800">
              <a:solidFill>
                <a:schemeClr val="dk1"/>
              </a:solidFill>
              <a:latin typeface="Playfair Display"/>
              <a:ea typeface="Playfair Display"/>
              <a:cs typeface="Playfair Display"/>
              <a:sym typeface="Playfair Display"/>
            </a:endParaRPr>
          </a:p>
          <a:p>
            <a:pPr marL="0" lvl="0" indent="0" algn="ctr" rtl="0">
              <a:spcBef>
                <a:spcPts val="0"/>
              </a:spcBef>
              <a:spcAft>
                <a:spcPts val="0"/>
              </a:spcAft>
              <a:buClr>
                <a:schemeClr val="dk1"/>
              </a:buClr>
              <a:buSzPts val="1500"/>
              <a:buFont typeface="Arial"/>
              <a:buNone/>
            </a:pPr>
            <a:endParaRPr sz="1800">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800" b="1">
                <a:solidFill>
                  <a:schemeClr val="dk1"/>
                </a:solidFill>
                <a:latin typeface="Playfair Display"/>
                <a:ea typeface="Playfair Display"/>
                <a:cs typeface="Playfair Display"/>
                <a:sym typeface="Playfair Display"/>
              </a:rPr>
              <a:t>Findings :</a:t>
            </a:r>
            <a:r>
              <a:rPr lang="en-US" sz="1800">
                <a:solidFill>
                  <a:schemeClr val="dk1"/>
                </a:solidFill>
                <a:latin typeface="Playfair Display"/>
                <a:ea typeface="Playfair Display"/>
                <a:cs typeface="Playfair Display"/>
                <a:sym typeface="Playfair Display"/>
              </a:rPr>
              <a:t>  The Donut chart shows that the department of Research &amp; Development has the highest attrition rate with 8.52% of total</a:t>
            </a:r>
            <a:endParaRPr sz="1800">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800">
                <a:solidFill>
                  <a:schemeClr val="dk1"/>
                </a:solidFill>
                <a:latin typeface="Playfair Display"/>
                <a:ea typeface="Playfair Display"/>
                <a:cs typeface="Playfair Display"/>
                <a:sym typeface="Playfair Display"/>
              </a:rPr>
              <a:t>attrition in the company, followed by Sales department with 8.46% and the Software with 8.43%, Support with 8.34% , HR with 8.39% and the  least is in Hardware with 8.08%.</a:t>
            </a:r>
            <a:endParaRPr sz="1800">
              <a:solidFill>
                <a:schemeClr val="dk1"/>
              </a:solidFill>
              <a:latin typeface="Playfair Display"/>
              <a:ea typeface="Playfair Display"/>
              <a:cs typeface="Playfair Display"/>
              <a:sym typeface="Playfair Display"/>
            </a:endParaRPr>
          </a:p>
          <a:p>
            <a:pPr marL="0" marR="0" lvl="0" indent="0" algn="l" rtl="0">
              <a:lnSpc>
                <a:spcPct val="125011"/>
              </a:lnSpc>
              <a:spcBef>
                <a:spcPts val="0"/>
              </a:spcBef>
              <a:spcAft>
                <a:spcPts val="0"/>
              </a:spcAft>
              <a:buClr>
                <a:srgbClr val="101014"/>
              </a:buClr>
              <a:buSzPts val="2187"/>
              <a:buFont typeface="Playfair Display"/>
              <a:buNone/>
            </a:pPr>
            <a:endParaRPr sz="1587">
              <a:solidFill>
                <a:schemeClr val="dk1"/>
              </a:solidFill>
              <a:latin typeface="Playfair Display"/>
              <a:ea typeface="Playfair Display"/>
              <a:cs typeface="Playfair Display"/>
              <a:sym typeface="Playfair Display"/>
            </a:endParaRPr>
          </a:p>
          <a:p>
            <a:pPr marL="0" marR="0" lvl="0" indent="0" algn="l" rtl="0">
              <a:lnSpc>
                <a:spcPct val="125011"/>
              </a:lnSpc>
              <a:spcBef>
                <a:spcPts val="0"/>
              </a:spcBef>
              <a:spcAft>
                <a:spcPts val="0"/>
              </a:spcAft>
              <a:buClr>
                <a:srgbClr val="101014"/>
              </a:buClr>
              <a:buSzPts val="2187"/>
              <a:buFont typeface="Playfair Display"/>
              <a:buNone/>
            </a:pPr>
            <a:endParaRPr sz="1587">
              <a:solidFill>
                <a:srgbClr val="101014"/>
              </a:solidFill>
              <a:latin typeface="Playfair Display"/>
              <a:ea typeface="Playfair Display"/>
              <a:cs typeface="Playfair Display"/>
              <a:sym typeface="Playfair Display"/>
            </a:endParaRPr>
          </a:p>
          <a:p>
            <a:pPr marL="0" marR="0" lvl="0" indent="0" algn="l" rtl="0">
              <a:lnSpc>
                <a:spcPct val="125011"/>
              </a:lnSpc>
              <a:spcBef>
                <a:spcPts val="0"/>
              </a:spcBef>
              <a:spcAft>
                <a:spcPts val="0"/>
              </a:spcAft>
              <a:buClr>
                <a:srgbClr val="101014"/>
              </a:buClr>
              <a:buSzPts val="2187"/>
              <a:buFont typeface="Playfair Display"/>
              <a:buNone/>
            </a:pPr>
            <a:endParaRPr sz="1587">
              <a:solidFill>
                <a:srgbClr val="101014"/>
              </a:solidFill>
              <a:latin typeface="Playfair Display"/>
              <a:ea typeface="Playfair Display"/>
              <a:cs typeface="Playfair Display"/>
              <a:sym typeface="Playfair Display"/>
            </a:endParaRPr>
          </a:p>
          <a:p>
            <a:pPr marL="0" marR="0" lvl="0" indent="0" algn="l" rtl="0">
              <a:lnSpc>
                <a:spcPct val="125011"/>
              </a:lnSpc>
              <a:spcBef>
                <a:spcPts val="0"/>
              </a:spcBef>
              <a:spcAft>
                <a:spcPts val="0"/>
              </a:spcAft>
              <a:buClr>
                <a:srgbClr val="101014"/>
              </a:buClr>
              <a:buSzPts val="2187"/>
              <a:buFont typeface="Playfair Display"/>
              <a:buNone/>
            </a:pPr>
            <a:endParaRPr sz="2187" b="1">
              <a:solidFill>
                <a:srgbClr val="101014"/>
              </a:solidFill>
              <a:latin typeface="Playfair Display"/>
              <a:ea typeface="Playfair Display"/>
              <a:cs typeface="Playfair Display"/>
              <a:sym typeface="Playfair Display"/>
            </a:endParaRPr>
          </a:p>
        </p:txBody>
      </p:sp>
      <p:pic>
        <p:nvPicPr>
          <p:cNvPr id="56" name="Google Shape;56;p4"/>
          <p:cNvPicPr preferRelativeResize="0"/>
          <p:nvPr/>
        </p:nvPicPr>
        <p:blipFill rotWithShape="1">
          <a:blip r:embed="rId4">
            <a:alphaModFix/>
          </a:blip>
          <a:srcRect/>
          <a:stretch/>
        </p:blipFill>
        <p:spPr>
          <a:xfrm>
            <a:off x="472907" y="1240042"/>
            <a:ext cx="5918400" cy="46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2c22a3150f6_1_13"/>
          <p:cNvSpPr/>
          <p:nvPr/>
        </p:nvSpPr>
        <p:spPr>
          <a:xfrm>
            <a:off x="0" y="0"/>
            <a:ext cx="14630400" cy="8229600"/>
          </a:xfrm>
          <a:prstGeom prst="rect">
            <a:avLst/>
          </a:prstGeom>
          <a:solidFill>
            <a:srgbClr val="0C0C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g2c22a3150f6_1_13"/>
          <p:cNvSpPr/>
          <p:nvPr/>
        </p:nvSpPr>
        <p:spPr>
          <a:xfrm>
            <a:off x="0" y="0"/>
            <a:ext cx="14630400" cy="8229600"/>
          </a:xfrm>
          <a:prstGeom prst="rect">
            <a:avLst/>
          </a:prstGeom>
          <a:solidFill>
            <a:srgbClr val="F3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g2c22a3150f6_1_13" descr="preencoded.png"/>
          <p:cNvPicPr preferRelativeResize="0"/>
          <p:nvPr/>
        </p:nvPicPr>
        <p:blipFill rotWithShape="1">
          <a:blip r:embed="rId3">
            <a:alphaModFix/>
          </a:blip>
          <a:srcRect/>
          <a:stretch/>
        </p:blipFill>
        <p:spPr>
          <a:xfrm>
            <a:off x="0" y="0"/>
            <a:ext cx="14630400" cy="8229600"/>
          </a:xfrm>
          <a:prstGeom prst="rect">
            <a:avLst/>
          </a:prstGeom>
          <a:noFill/>
          <a:ln w="9525" cap="flat" cmpd="sng">
            <a:solidFill>
              <a:srgbClr val="000000"/>
            </a:solidFill>
            <a:prstDash val="solid"/>
            <a:round/>
            <a:headEnd type="none" w="sm" len="sm"/>
            <a:tailEnd type="none" w="sm" len="sm"/>
          </a:ln>
        </p:spPr>
      </p:pic>
      <p:sp>
        <p:nvSpPr>
          <p:cNvPr id="65" name="Google Shape;65;g2c22a3150f6_1_13"/>
          <p:cNvSpPr/>
          <p:nvPr/>
        </p:nvSpPr>
        <p:spPr>
          <a:xfrm>
            <a:off x="7783218" y="192945"/>
            <a:ext cx="499800" cy="499800"/>
          </a:xfrm>
          <a:prstGeom prst="roundRect">
            <a:avLst>
              <a:gd name="adj" fmla="val 26667"/>
            </a:avLst>
          </a:prstGeom>
          <a:solidFill>
            <a:srgbClr val="E4E4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Playfair Display"/>
                <a:ea typeface="Playfair Display"/>
                <a:cs typeface="Playfair Display"/>
                <a:sym typeface="Playfair Display"/>
              </a:rPr>
              <a:t>2</a:t>
            </a:r>
            <a:endParaRPr sz="2800">
              <a:solidFill>
                <a:schemeClr val="dk1"/>
              </a:solidFill>
              <a:latin typeface="Playfair Display"/>
              <a:ea typeface="Playfair Display"/>
              <a:cs typeface="Playfair Display"/>
              <a:sym typeface="Playfair Display"/>
            </a:endParaRPr>
          </a:p>
        </p:txBody>
      </p:sp>
      <p:sp>
        <p:nvSpPr>
          <p:cNvPr id="66" name="Google Shape;66;g2c22a3150f6_1_13"/>
          <p:cNvSpPr/>
          <p:nvPr/>
        </p:nvSpPr>
        <p:spPr>
          <a:xfrm>
            <a:off x="8148399" y="692739"/>
            <a:ext cx="3939600" cy="3471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101014"/>
              </a:buClr>
              <a:buSzPts val="2187"/>
              <a:buFont typeface="Playfair Display"/>
              <a:buNone/>
            </a:pPr>
            <a:r>
              <a:rPr lang="en-US" sz="2187" b="1">
                <a:solidFill>
                  <a:srgbClr val="101014"/>
                </a:solidFill>
                <a:latin typeface="Playfair Display"/>
                <a:ea typeface="Playfair Display"/>
                <a:cs typeface="Playfair Display"/>
                <a:sym typeface="Playfair Display"/>
              </a:rPr>
              <a:t>Average Hourly rate of Male Research Scientist</a:t>
            </a:r>
            <a:endParaRPr sz="2187">
              <a:solidFill>
                <a:schemeClr val="dk1"/>
              </a:solidFill>
              <a:latin typeface="Calibri"/>
              <a:ea typeface="Calibri"/>
              <a:cs typeface="Calibri"/>
              <a:sym typeface="Calibri"/>
            </a:endParaRPr>
          </a:p>
        </p:txBody>
      </p:sp>
      <p:sp>
        <p:nvSpPr>
          <p:cNvPr id="67" name="Google Shape;67;g2c22a3150f6_1_13"/>
          <p:cNvSpPr/>
          <p:nvPr/>
        </p:nvSpPr>
        <p:spPr>
          <a:xfrm>
            <a:off x="8349800" y="2427125"/>
            <a:ext cx="5942700" cy="4941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900"/>
              <a:buFont typeface="Arial"/>
              <a:buNone/>
            </a:pPr>
            <a:r>
              <a:rPr lang="en-US" sz="1900">
                <a:solidFill>
                  <a:srgbClr val="0C0C0E"/>
                </a:solidFill>
                <a:latin typeface="Playfair Display"/>
                <a:ea typeface="Playfair Display"/>
                <a:cs typeface="Playfair Display"/>
                <a:sym typeface="Playfair Display"/>
              </a:rPr>
              <a:t>➢ THE INSIGHTS DRIVEN USING MYSQL IS SHOWN HERE AND VISUAL BY BI: </a:t>
            </a:r>
            <a:endParaRPr sz="1900">
              <a:solidFill>
                <a:srgbClr val="0C0C0E"/>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900"/>
              <a:buFont typeface="Arial"/>
              <a:buNone/>
            </a:pPr>
            <a:endParaRPr sz="1900">
              <a:solidFill>
                <a:srgbClr val="0C0C0E"/>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900"/>
              <a:buFont typeface="Arial"/>
              <a:buNone/>
            </a:pPr>
            <a:r>
              <a:rPr lang="en-US" sz="1900">
                <a:solidFill>
                  <a:srgbClr val="0C0C0E"/>
                </a:solidFill>
                <a:latin typeface="Playfair Display"/>
                <a:ea typeface="Playfair Display"/>
                <a:cs typeface="Playfair Display"/>
                <a:sym typeface="Playfair Display"/>
              </a:rPr>
              <a:t>➢ MIN HOURLY RATE = 30</a:t>
            </a:r>
            <a:endParaRPr sz="1900">
              <a:solidFill>
                <a:srgbClr val="0C0C0E"/>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900"/>
              <a:buFont typeface="Arial"/>
              <a:buNone/>
            </a:pPr>
            <a:r>
              <a:rPr lang="en-US" sz="1900">
                <a:solidFill>
                  <a:srgbClr val="0C0C0E"/>
                </a:solidFill>
                <a:latin typeface="Playfair Display"/>
                <a:ea typeface="Playfair Display"/>
                <a:cs typeface="Playfair Display"/>
                <a:sym typeface="Playfair Display"/>
              </a:rPr>
              <a:t> ➢ MAX HOURLY RATE = 200</a:t>
            </a:r>
            <a:endParaRPr sz="1900">
              <a:solidFill>
                <a:srgbClr val="0C0C0E"/>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900"/>
              <a:buFont typeface="Arial"/>
              <a:buNone/>
            </a:pPr>
            <a:r>
              <a:rPr lang="en-US" sz="1900">
                <a:solidFill>
                  <a:srgbClr val="0C0C0E"/>
                </a:solidFill>
                <a:latin typeface="Playfair Display"/>
                <a:ea typeface="Playfair Display"/>
                <a:cs typeface="Playfair Display"/>
                <a:sym typeface="Playfair Display"/>
              </a:rPr>
              <a:t> ➢ </a:t>
            </a:r>
            <a:r>
              <a:rPr lang="en-US" sz="1900" b="1">
                <a:solidFill>
                  <a:srgbClr val="0C0C0E"/>
                </a:solidFill>
                <a:latin typeface="Playfair Display"/>
                <a:ea typeface="Playfair Display"/>
                <a:cs typeface="Playfair Display"/>
                <a:sym typeface="Playfair Display"/>
              </a:rPr>
              <a:t>AVG HOURLY RATE OF MALE RESEARCH</a:t>
            </a:r>
            <a:endParaRPr sz="1900" b="1">
              <a:solidFill>
                <a:srgbClr val="0C0C0E"/>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900"/>
              <a:buFont typeface="Arial"/>
              <a:buNone/>
            </a:pPr>
            <a:r>
              <a:rPr lang="en-US" sz="1900" b="1">
                <a:solidFill>
                  <a:srgbClr val="0C0C0E"/>
                </a:solidFill>
                <a:latin typeface="Playfair Display"/>
                <a:ea typeface="Playfair Display"/>
                <a:cs typeface="Playfair Display"/>
                <a:sym typeface="Playfair Display"/>
              </a:rPr>
              <a:t>SCIENTIST IS COMING AS 114.45 </a:t>
            </a:r>
            <a:endParaRPr sz="1900" b="1">
              <a:solidFill>
                <a:srgbClr val="0C0C0E"/>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900"/>
              <a:buFont typeface="Arial"/>
              <a:buNone/>
            </a:pPr>
            <a:r>
              <a:rPr lang="en-US" sz="1900">
                <a:solidFill>
                  <a:srgbClr val="0C0C0E"/>
                </a:solidFill>
                <a:latin typeface="Playfair Display"/>
                <a:ea typeface="Playfair Display"/>
                <a:cs typeface="Playfair Display"/>
                <a:sym typeface="Playfair Display"/>
              </a:rPr>
              <a:t>➢ WHILE FOR FEMALE ITS 115.9</a:t>
            </a:r>
            <a:endParaRPr sz="1900">
              <a:solidFill>
                <a:srgbClr val="0C0C0E"/>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900"/>
              <a:buFont typeface="Arial"/>
              <a:buNone/>
            </a:pPr>
            <a:r>
              <a:rPr lang="en-US" sz="1900">
                <a:solidFill>
                  <a:srgbClr val="0C0C0E"/>
                </a:solidFill>
                <a:latin typeface="Playfair Display"/>
                <a:ea typeface="Playfair Display"/>
                <a:cs typeface="Playfair Display"/>
                <a:sym typeface="Playfair Display"/>
              </a:rPr>
              <a:t> ➢ </a:t>
            </a:r>
            <a:r>
              <a:rPr lang="en-US" sz="1900" b="1">
                <a:solidFill>
                  <a:srgbClr val="0C0C0E"/>
                </a:solidFill>
                <a:latin typeface="Playfair Display"/>
                <a:ea typeface="Playfair Display"/>
                <a:cs typeface="Playfair Display"/>
                <a:sym typeface="Playfair Display"/>
              </a:rPr>
              <a:t>WORK LIFE BALANCE FOR RESEARCH SCIENTIST IS AVERAGE</a:t>
            </a:r>
            <a:endParaRPr sz="1900" b="1">
              <a:solidFill>
                <a:srgbClr val="0C0C0E"/>
              </a:solidFill>
              <a:latin typeface="Playfair Display"/>
              <a:ea typeface="Playfair Display"/>
              <a:cs typeface="Playfair Display"/>
              <a:sym typeface="Playfair Display"/>
            </a:endParaRPr>
          </a:p>
          <a:p>
            <a:pPr marL="0" marR="0" lvl="0" indent="0" algn="l" rtl="0">
              <a:lnSpc>
                <a:spcPct val="159942"/>
              </a:lnSpc>
              <a:spcBef>
                <a:spcPts val="0"/>
              </a:spcBef>
              <a:spcAft>
                <a:spcPts val="0"/>
              </a:spcAft>
              <a:buClr>
                <a:srgbClr val="39393C"/>
              </a:buClr>
              <a:buSzPts val="1750"/>
              <a:buFont typeface="Open Sans"/>
              <a:buNone/>
            </a:pPr>
            <a:endParaRPr sz="1750">
              <a:solidFill>
                <a:srgbClr val="39393C"/>
              </a:solidFill>
              <a:latin typeface="Open Sans"/>
              <a:ea typeface="Open Sans"/>
              <a:cs typeface="Open Sans"/>
              <a:sym typeface="Open Sans"/>
            </a:endParaRPr>
          </a:p>
        </p:txBody>
      </p:sp>
      <p:pic>
        <p:nvPicPr>
          <p:cNvPr id="68" name="Google Shape;68;g2c22a3150f6_1_13"/>
          <p:cNvPicPr preferRelativeResize="0"/>
          <p:nvPr/>
        </p:nvPicPr>
        <p:blipFill>
          <a:blip r:embed="rId4">
            <a:alphaModFix/>
          </a:blip>
          <a:stretch>
            <a:fillRect/>
          </a:stretch>
        </p:blipFill>
        <p:spPr>
          <a:xfrm>
            <a:off x="324000" y="807925"/>
            <a:ext cx="7639050" cy="4038600"/>
          </a:xfrm>
          <a:prstGeom prst="rect">
            <a:avLst/>
          </a:prstGeom>
          <a:noFill/>
          <a:ln w="9525" cap="flat" cmpd="sng">
            <a:solidFill>
              <a:schemeClr val="dk2"/>
            </a:solidFill>
            <a:prstDash val="solid"/>
            <a:round/>
            <a:headEnd type="none" w="sm" len="sm"/>
            <a:tailEnd type="none" w="sm" len="sm"/>
          </a:ln>
        </p:spPr>
      </p:pic>
      <p:pic>
        <p:nvPicPr>
          <p:cNvPr id="69" name="Google Shape;69;g2c22a3150f6_1_13"/>
          <p:cNvPicPr preferRelativeResize="0"/>
          <p:nvPr/>
        </p:nvPicPr>
        <p:blipFill rotWithShape="1">
          <a:blip r:embed="rId5">
            <a:alphaModFix/>
          </a:blip>
          <a:srcRect/>
          <a:stretch/>
        </p:blipFill>
        <p:spPr>
          <a:xfrm>
            <a:off x="324000" y="5012975"/>
            <a:ext cx="4090075" cy="3006050"/>
          </a:xfrm>
          <a:prstGeom prst="rect">
            <a:avLst/>
          </a:prstGeom>
          <a:noFill/>
          <a:ln w="9525" cap="flat" cmpd="sng">
            <a:solidFill>
              <a:srgbClr val="44546A"/>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2c22a3150f6_1_27"/>
          <p:cNvSpPr/>
          <p:nvPr/>
        </p:nvSpPr>
        <p:spPr>
          <a:xfrm>
            <a:off x="0" y="0"/>
            <a:ext cx="14630400" cy="8229600"/>
          </a:xfrm>
          <a:prstGeom prst="rect">
            <a:avLst/>
          </a:prstGeom>
          <a:solidFill>
            <a:srgbClr val="0C0C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g2c22a3150f6_1_27"/>
          <p:cNvSpPr/>
          <p:nvPr/>
        </p:nvSpPr>
        <p:spPr>
          <a:xfrm>
            <a:off x="0" y="0"/>
            <a:ext cx="14630400" cy="8229600"/>
          </a:xfrm>
          <a:prstGeom prst="rect">
            <a:avLst/>
          </a:prstGeom>
          <a:solidFill>
            <a:srgbClr val="F3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7" name="Google Shape;77;g2c22a3150f6_1_27" descr="preencoded.png"/>
          <p:cNvPicPr preferRelativeResize="0"/>
          <p:nvPr/>
        </p:nvPicPr>
        <p:blipFill rotWithShape="1">
          <a:blip r:embed="rId3">
            <a:alphaModFix/>
          </a:blip>
          <a:srcRect/>
          <a:stretch/>
        </p:blipFill>
        <p:spPr>
          <a:xfrm>
            <a:off x="0" y="0"/>
            <a:ext cx="14630400" cy="8229600"/>
          </a:xfrm>
          <a:prstGeom prst="rect">
            <a:avLst/>
          </a:prstGeom>
          <a:noFill/>
          <a:ln w="9525" cap="flat" cmpd="sng">
            <a:solidFill>
              <a:srgbClr val="000000"/>
            </a:solidFill>
            <a:prstDash val="solid"/>
            <a:round/>
            <a:headEnd type="none" w="sm" len="sm"/>
            <a:tailEnd type="none" w="sm" len="sm"/>
          </a:ln>
        </p:spPr>
      </p:pic>
      <p:sp>
        <p:nvSpPr>
          <p:cNvPr id="78" name="Google Shape;78;g2c22a3150f6_1_27"/>
          <p:cNvSpPr/>
          <p:nvPr/>
        </p:nvSpPr>
        <p:spPr>
          <a:xfrm>
            <a:off x="7783218" y="192945"/>
            <a:ext cx="499800" cy="499800"/>
          </a:xfrm>
          <a:prstGeom prst="roundRect">
            <a:avLst>
              <a:gd name="adj" fmla="val 26667"/>
            </a:avLst>
          </a:prstGeom>
          <a:solidFill>
            <a:srgbClr val="E4E4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Playfair Display"/>
                <a:ea typeface="Playfair Display"/>
                <a:cs typeface="Playfair Display"/>
                <a:sym typeface="Playfair Display"/>
              </a:rPr>
              <a:t>3</a:t>
            </a:r>
            <a:endParaRPr sz="2800">
              <a:solidFill>
                <a:schemeClr val="dk1"/>
              </a:solidFill>
              <a:latin typeface="Playfair Display"/>
              <a:ea typeface="Playfair Display"/>
              <a:cs typeface="Playfair Display"/>
              <a:sym typeface="Playfair Display"/>
            </a:endParaRPr>
          </a:p>
        </p:txBody>
      </p:sp>
      <p:sp>
        <p:nvSpPr>
          <p:cNvPr id="79" name="Google Shape;79;g2c22a3150f6_1_27"/>
          <p:cNvSpPr/>
          <p:nvPr/>
        </p:nvSpPr>
        <p:spPr>
          <a:xfrm>
            <a:off x="8148400" y="692750"/>
            <a:ext cx="4941000" cy="347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2200"/>
              <a:buFont typeface="Gill Sans"/>
              <a:buNone/>
            </a:pPr>
            <a:r>
              <a:rPr lang="en-US" sz="2200" b="1">
                <a:solidFill>
                  <a:srgbClr val="262626"/>
                </a:solidFill>
                <a:latin typeface="Playfair Display"/>
                <a:ea typeface="Playfair Display"/>
                <a:cs typeface="Playfair Display"/>
                <a:sym typeface="Playfair Display"/>
              </a:rPr>
              <a:t>AVERAGE WORKING YEARS FOR EACH DEPARTMENT</a:t>
            </a:r>
            <a:endParaRPr sz="2187" b="1">
              <a:solidFill>
                <a:srgbClr val="101014"/>
              </a:solidFill>
              <a:latin typeface="Playfair Display"/>
              <a:ea typeface="Playfair Display"/>
              <a:cs typeface="Playfair Display"/>
              <a:sym typeface="Playfair Display"/>
            </a:endParaRPr>
          </a:p>
        </p:txBody>
      </p:sp>
      <p:sp>
        <p:nvSpPr>
          <p:cNvPr id="80" name="Google Shape;80;g2c22a3150f6_1_27"/>
          <p:cNvSpPr/>
          <p:nvPr/>
        </p:nvSpPr>
        <p:spPr>
          <a:xfrm>
            <a:off x="8283025" y="1876275"/>
            <a:ext cx="4941000" cy="41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500"/>
              <a:buFont typeface="Arial"/>
              <a:buNone/>
            </a:pPr>
            <a:r>
              <a:rPr lang="en-US" sz="1900">
                <a:solidFill>
                  <a:srgbClr val="0C0C0E"/>
                </a:solidFill>
                <a:latin typeface="Playfair Display"/>
                <a:ea typeface="Playfair Display"/>
                <a:cs typeface="Playfair Display"/>
                <a:sym typeface="Playfair Display"/>
              </a:rPr>
              <a:t>The insights driven using Excel is shown here: </a:t>
            </a:r>
            <a:endParaRPr sz="1900">
              <a:solidFill>
                <a:srgbClr val="0C0C0E"/>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900">
                <a:solidFill>
                  <a:srgbClr val="0C0C0E"/>
                </a:solidFill>
                <a:latin typeface="Playfair Display"/>
                <a:ea typeface="Playfair Display"/>
                <a:cs typeface="Playfair Display"/>
                <a:sym typeface="Playfair Display"/>
              </a:rPr>
              <a:t>➢ Avg. working year for Software department is highest and for R&amp;D department its lowest.</a:t>
            </a:r>
            <a:endParaRPr sz="1900">
              <a:solidFill>
                <a:srgbClr val="0C0C0E"/>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900">
                <a:solidFill>
                  <a:srgbClr val="0C0C0E"/>
                </a:solidFill>
                <a:latin typeface="Playfair Display"/>
                <a:ea typeface="Playfair Display"/>
                <a:cs typeface="Playfair Display"/>
                <a:sym typeface="Playfair Display"/>
              </a:rPr>
              <a:t> ➢ But sales dept. has the lowest salary hike. </a:t>
            </a:r>
            <a:endParaRPr sz="1900">
              <a:solidFill>
                <a:srgbClr val="0C0C0E"/>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900">
                <a:solidFill>
                  <a:srgbClr val="0C0C0E"/>
                </a:solidFill>
                <a:latin typeface="Playfair Display"/>
                <a:ea typeface="Playfair Display"/>
                <a:cs typeface="Playfair Display"/>
                <a:sym typeface="Playfair Display"/>
              </a:rPr>
              <a:t>➢ We need to work on R&amp;D dept</a:t>
            </a:r>
            <a:endParaRPr sz="1900">
              <a:solidFill>
                <a:srgbClr val="0C0C0E"/>
              </a:solidFill>
              <a:latin typeface="Playfair Display"/>
              <a:ea typeface="Playfair Display"/>
              <a:cs typeface="Playfair Display"/>
              <a:sym typeface="Playfair Display"/>
            </a:endParaRPr>
          </a:p>
          <a:p>
            <a:pPr marL="0" marR="0" lvl="0" indent="0" algn="l" rtl="0">
              <a:lnSpc>
                <a:spcPct val="159942"/>
              </a:lnSpc>
              <a:spcBef>
                <a:spcPts val="0"/>
              </a:spcBef>
              <a:spcAft>
                <a:spcPts val="0"/>
              </a:spcAft>
              <a:buClr>
                <a:srgbClr val="39393C"/>
              </a:buClr>
              <a:buSzPts val="1750"/>
              <a:buFont typeface="Open Sans"/>
              <a:buNone/>
            </a:pPr>
            <a:endParaRPr sz="1750">
              <a:solidFill>
                <a:srgbClr val="39393C"/>
              </a:solidFill>
              <a:latin typeface="Open Sans"/>
              <a:ea typeface="Open Sans"/>
              <a:cs typeface="Open Sans"/>
              <a:sym typeface="Open Sans"/>
            </a:endParaRPr>
          </a:p>
        </p:txBody>
      </p:sp>
      <p:pic>
        <p:nvPicPr>
          <p:cNvPr id="81" name="Google Shape;81;g2c22a3150f6_1_27"/>
          <p:cNvPicPr preferRelativeResize="0"/>
          <p:nvPr/>
        </p:nvPicPr>
        <p:blipFill rotWithShape="1">
          <a:blip r:embed="rId4">
            <a:alphaModFix/>
          </a:blip>
          <a:srcRect/>
          <a:stretch/>
        </p:blipFill>
        <p:spPr>
          <a:xfrm>
            <a:off x="1449025" y="1575829"/>
            <a:ext cx="4372500" cy="3096600"/>
          </a:xfrm>
          <a:prstGeom prst="rect">
            <a:avLst/>
          </a:prstGeom>
          <a:noFill/>
          <a:ln>
            <a:noFill/>
          </a:ln>
        </p:spPr>
      </p:pic>
      <p:pic>
        <p:nvPicPr>
          <p:cNvPr id="82" name="Google Shape;82;g2c22a3150f6_1_27"/>
          <p:cNvPicPr preferRelativeResize="0"/>
          <p:nvPr/>
        </p:nvPicPr>
        <p:blipFill>
          <a:blip r:embed="rId5">
            <a:alphaModFix/>
          </a:blip>
          <a:stretch>
            <a:fillRect/>
          </a:stretch>
        </p:blipFill>
        <p:spPr>
          <a:xfrm>
            <a:off x="309438" y="1039850"/>
            <a:ext cx="7267575" cy="47625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2c22a3150f6_1_89"/>
          <p:cNvSpPr/>
          <p:nvPr/>
        </p:nvSpPr>
        <p:spPr>
          <a:xfrm>
            <a:off x="0" y="0"/>
            <a:ext cx="14630400" cy="8229600"/>
          </a:xfrm>
          <a:prstGeom prst="rect">
            <a:avLst/>
          </a:prstGeom>
          <a:solidFill>
            <a:srgbClr val="0C0C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g2c22a3150f6_1_89"/>
          <p:cNvSpPr/>
          <p:nvPr/>
        </p:nvSpPr>
        <p:spPr>
          <a:xfrm>
            <a:off x="0" y="0"/>
            <a:ext cx="14630400" cy="8229600"/>
          </a:xfrm>
          <a:prstGeom prst="rect">
            <a:avLst/>
          </a:prstGeom>
          <a:solidFill>
            <a:srgbClr val="F3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0" name="Google Shape;90;g2c22a3150f6_1_89" descr="preencoded.png"/>
          <p:cNvPicPr preferRelativeResize="0"/>
          <p:nvPr/>
        </p:nvPicPr>
        <p:blipFill rotWithShape="1">
          <a:blip r:embed="rId3">
            <a:alphaModFix/>
          </a:blip>
          <a:srcRect/>
          <a:stretch/>
        </p:blipFill>
        <p:spPr>
          <a:xfrm>
            <a:off x="0" y="0"/>
            <a:ext cx="14630400" cy="8229600"/>
          </a:xfrm>
          <a:prstGeom prst="rect">
            <a:avLst/>
          </a:prstGeom>
          <a:noFill/>
          <a:ln w="9525" cap="flat" cmpd="sng">
            <a:solidFill>
              <a:srgbClr val="000000"/>
            </a:solidFill>
            <a:prstDash val="solid"/>
            <a:round/>
            <a:headEnd type="none" w="sm" len="sm"/>
            <a:tailEnd type="none" w="sm" len="sm"/>
          </a:ln>
        </p:spPr>
      </p:pic>
      <p:sp>
        <p:nvSpPr>
          <p:cNvPr id="91" name="Google Shape;91;g2c22a3150f6_1_89"/>
          <p:cNvSpPr/>
          <p:nvPr/>
        </p:nvSpPr>
        <p:spPr>
          <a:xfrm>
            <a:off x="7783218" y="192945"/>
            <a:ext cx="499800" cy="499800"/>
          </a:xfrm>
          <a:prstGeom prst="roundRect">
            <a:avLst>
              <a:gd name="adj" fmla="val 26667"/>
            </a:avLst>
          </a:prstGeom>
          <a:solidFill>
            <a:srgbClr val="E4E4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Playfair Display"/>
                <a:ea typeface="Playfair Display"/>
                <a:cs typeface="Playfair Display"/>
                <a:sym typeface="Playfair Display"/>
              </a:rPr>
              <a:t>4</a:t>
            </a:r>
            <a:endParaRPr sz="2800">
              <a:solidFill>
                <a:schemeClr val="dk1"/>
              </a:solidFill>
              <a:latin typeface="Playfair Display"/>
              <a:ea typeface="Playfair Display"/>
              <a:cs typeface="Playfair Display"/>
              <a:sym typeface="Playfair Display"/>
            </a:endParaRPr>
          </a:p>
        </p:txBody>
      </p:sp>
      <p:sp>
        <p:nvSpPr>
          <p:cNvPr id="92" name="Google Shape;92;g2c22a3150f6_1_89"/>
          <p:cNvSpPr/>
          <p:nvPr/>
        </p:nvSpPr>
        <p:spPr>
          <a:xfrm>
            <a:off x="8148400" y="692750"/>
            <a:ext cx="4541700" cy="347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2200"/>
              <a:buFont typeface="Gill Sans"/>
              <a:buNone/>
            </a:pPr>
            <a:r>
              <a:rPr lang="en-US" sz="2200">
                <a:solidFill>
                  <a:srgbClr val="262626"/>
                </a:solidFill>
                <a:latin typeface="Gill Sans"/>
                <a:ea typeface="Gill Sans"/>
                <a:cs typeface="Gill Sans"/>
                <a:sym typeface="Gill Sans"/>
              </a:rPr>
              <a:t>ATTRITION VS MONTHLY INCOME</a:t>
            </a:r>
            <a:endParaRPr sz="2200">
              <a:solidFill>
                <a:srgbClr val="262626"/>
              </a:solidFill>
              <a:latin typeface="Gill Sans"/>
              <a:ea typeface="Gill Sans"/>
              <a:cs typeface="Gill Sans"/>
              <a:sym typeface="Gill Sans"/>
            </a:endParaRPr>
          </a:p>
          <a:p>
            <a:pPr marL="0" marR="0" lvl="0" indent="0" algn="l" rtl="0">
              <a:lnSpc>
                <a:spcPct val="125011"/>
              </a:lnSpc>
              <a:spcBef>
                <a:spcPts val="0"/>
              </a:spcBef>
              <a:spcAft>
                <a:spcPts val="0"/>
              </a:spcAft>
              <a:buClr>
                <a:srgbClr val="101014"/>
              </a:buClr>
              <a:buSzPts val="2187"/>
              <a:buFont typeface="Playfair Display"/>
              <a:buNone/>
            </a:pPr>
            <a:endParaRPr sz="2187" b="1">
              <a:solidFill>
                <a:srgbClr val="101014"/>
              </a:solidFill>
              <a:latin typeface="Playfair Display"/>
              <a:ea typeface="Playfair Display"/>
              <a:cs typeface="Playfair Display"/>
              <a:sym typeface="Playfair Display"/>
            </a:endParaRPr>
          </a:p>
        </p:txBody>
      </p:sp>
      <p:sp>
        <p:nvSpPr>
          <p:cNvPr id="93" name="Google Shape;93;g2c22a3150f6_1_89"/>
          <p:cNvSpPr/>
          <p:nvPr/>
        </p:nvSpPr>
        <p:spPr>
          <a:xfrm>
            <a:off x="8283025" y="1876275"/>
            <a:ext cx="6126300" cy="1847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500"/>
              <a:buFont typeface="Arial"/>
              <a:buNone/>
            </a:pPr>
            <a:r>
              <a:rPr lang="en-US" sz="1900" b="1">
                <a:solidFill>
                  <a:schemeClr val="dk1"/>
                </a:solidFill>
                <a:latin typeface="Playfair Display"/>
                <a:ea typeface="Playfair Display"/>
                <a:cs typeface="Playfair Display"/>
                <a:sym typeface="Playfair Display"/>
              </a:rPr>
              <a:t>A simple pay raise can boost morale, increase employee satisfaction, encourage hard work, and prevent attrition of talented employees. </a:t>
            </a:r>
            <a:endParaRPr sz="1900" b="1">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900">
                <a:solidFill>
                  <a:schemeClr val="dk1"/>
                </a:solidFill>
                <a:latin typeface="Playfair Display"/>
                <a:ea typeface="Playfair Display"/>
                <a:cs typeface="Playfair Display"/>
                <a:sym typeface="Playfair Display"/>
              </a:rPr>
              <a:t>If the management consistently rewards good performance, it will strengthen their relationship with their best employees</a:t>
            </a:r>
            <a:endParaRPr sz="1900">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900" b="1">
                <a:solidFill>
                  <a:schemeClr val="dk1"/>
                </a:solidFill>
                <a:latin typeface="Playfair Display"/>
                <a:ea typeface="Playfair Display"/>
                <a:cs typeface="Playfair Display"/>
                <a:sym typeface="Playfair Display"/>
              </a:rPr>
              <a:t>and also encourage average employees to improve. Offering salaries lower than the market will surely result in voluntary resignation,</a:t>
            </a:r>
            <a:endParaRPr sz="1900" b="1">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900">
                <a:solidFill>
                  <a:schemeClr val="dk1"/>
                </a:solidFill>
                <a:latin typeface="Playfair Display"/>
                <a:ea typeface="Playfair Display"/>
                <a:cs typeface="Playfair Display"/>
                <a:sym typeface="Playfair Display"/>
              </a:rPr>
              <a:t>leading to staff attrition</a:t>
            </a:r>
            <a:endParaRPr sz="1900">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900">
                <a:solidFill>
                  <a:schemeClr val="dk1"/>
                </a:solidFill>
                <a:latin typeface="Playfair Display"/>
                <a:ea typeface="Playfair Display"/>
                <a:cs typeface="Playfair Display"/>
                <a:sym typeface="Playfair Display"/>
              </a:rPr>
              <a:t>Findings : The insights driven using power bi is shown here :  </a:t>
            </a:r>
            <a:endParaRPr sz="1900">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900">
                <a:solidFill>
                  <a:schemeClr val="dk1"/>
                </a:solidFill>
                <a:latin typeface="Playfair Display"/>
                <a:ea typeface="Playfair Display"/>
                <a:cs typeface="Playfair Display"/>
                <a:sym typeface="Playfair Display"/>
              </a:rPr>
              <a:t>➢ Min salary =26.00k</a:t>
            </a:r>
            <a:endParaRPr sz="1900">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900">
                <a:solidFill>
                  <a:schemeClr val="dk1"/>
                </a:solidFill>
                <a:latin typeface="Playfair Display"/>
                <a:ea typeface="Playfair Display"/>
                <a:cs typeface="Playfair Display"/>
                <a:sym typeface="Playfair Display"/>
              </a:rPr>
              <a:t>➢ Max salary = 26.17k .</a:t>
            </a:r>
            <a:endParaRPr sz="1900">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900">
                <a:solidFill>
                  <a:schemeClr val="dk1"/>
                </a:solidFill>
                <a:latin typeface="Playfair Display"/>
                <a:ea typeface="Playfair Display"/>
                <a:cs typeface="Playfair Display"/>
                <a:sym typeface="Playfair Display"/>
              </a:rPr>
              <a:t> ➢ Max attrition is from 8.52%. </a:t>
            </a:r>
            <a:endParaRPr sz="1900">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r>
              <a:rPr lang="en-US" sz="1900">
                <a:solidFill>
                  <a:schemeClr val="dk1"/>
                </a:solidFill>
                <a:latin typeface="Playfair Display"/>
                <a:ea typeface="Playfair Display"/>
                <a:cs typeface="Playfair Display"/>
                <a:sym typeface="Playfair Display"/>
              </a:rPr>
              <a:t>➢ That may be because they are getting better salary option in other company for the same work</a:t>
            </a:r>
            <a:endParaRPr sz="1900">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endParaRPr sz="1900">
              <a:solidFill>
                <a:schemeClr val="dk1"/>
              </a:solidFill>
              <a:latin typeface="Playfair Display"/>
              <a:ea typeface="Playfair Display"/>
              <a:cs typeface="Playfair Display"/>
              <a:sym typeface="Playfair Display"/>
            </a:endParaRPr>
          </a:p>
          <a:p>
            <a:pPr marL="0" marR="0" lvl="0" indent="0" algn="l" rtl="0">
              <a:lnSpc>
                <a:spcPct val="159942"/>
              </a:lnSpc>
              <a:spcBef>
                <a:spcPts val="0"/>
              </a:spcBef>
              <a:spcAft>
                <a:spcPts val="0"/>
              </a:spcAft>
              <a:buClr>
                <a:srgbClr val="39393C"/>
              </a:buClr>
              <a:buSzPts val="1750"/>
              <a:buFont typeface="Open Sans"/>
              <a:buNone/>
            </a:pPr>
            <a:endParaRPr sz="1750">
              <a:solidFill>
                <a:srgbClr val="39393C"/>
              </a:solidFill>
              <a:latin typeface="Open Sans"/>
              <a:ea typeface="Open Sans"/>
              <a:cs typeface="Open Sans"/>
              <a:sym typeface="Open Sans"/>
            </a:endParaRPr>
          </a:p>
        </p:txBody>
      </p:sp>
      <p:pic>
        <p:nvPicPr>
          <p:cNvPr id="94" name="Google Shape;94;g2c22a3150f6_1_89"/>
          <p:cNvPicPr preferRelativeResize="0"/>
          <p:nvPr/>
        </p:nvPicPr>
        <p:blipFill rotWithShape="1">
          <a:blip r:embed="rId4">
            <a:alphaModFix/>
          </a:blip>
          <a:srcRect/>
          <a:stretch/>
        </p:blipFill>
        <p:spPr>
          <a:xfrm>
            <a:off x="340425" y="909775"/>
            <a:ext cx="7308276" cy="5490300"/>
          </a:xfrm>
          <a:prstGeom prst="rect">
            <a:avLst/>
          </a:prstGeom>
          <a:noFill/>
          <a:ln w="9525" cap="flat" cmpd="sng">
            <a:solidFill>
              <a:srgbClr val="44546A"/>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2c22a3150f6_1_54"/>
          <p:cNvSpPr/>
          <p:nvPr/>
        </p:nvSpPr>
        <p:spPr>
          <a:xfrm>
            <a:off x="0" y="0"/>
            <a:ext cx="14630400" cy="8229600"/>
          </a:xfrm>
          <a:prstGeom prst="rect">
            <a:avLst/>
          </a:prstGeom>
          <a:solidFill>
            <a:srgbClr val="0C0C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g2c22a3150f6_1_54"/>
          <p:cNvSpPr/>
          <p:nvPr/>
        </p:nvSpPr>
        <p:spPr>
          <a:xfrm>
            <a:off x="0" y="0"/>
            <a:ext cx="14630400" cy="8229600"/>
          </a:xfrm>
          <a:prstGeom prst="rect">
            <a:avLst/>
          </a:prstGeom>
          <a:solidFill>
            <a:srgbClr val="F3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2" name="Google Shape;102;g2c22a3150f6_1_54" descr="preencoded.png"/>
          <p:cNvPicPr preferRelativeResize="0"/>
          <p:nvPr/>
        </p:nvPicPr>
        <p:blipFill rotWithShape="1">
          <a:blip r:embed="rId3">
            <a:alphaModFix/>
          </a:blip>
          <a:srcRect/>
          <a:stretch/>
        </p:blipFill>
        <p:spPr>
          <a:xfrm>
            <a:off x="0" y="0"/>
            <a:ext cx="14630400" cy="8229600"/>
          </a:xfrm>
          <a:prstGeom prst="rect">
            <a:avLst/>
          </a:prstGeom>
          <a:noFill/>
          <a:ln w="9525" cap="flat" cmpd="sng">
            <a:solidFill>
              <a:srgbClr val="000000"/>
            </a:solidFill>
            <a:prstDash val="solid"/>
            <a:round/>
            <a:headEnd type="none" w="sm" len="sm"/>
            <a:tailEnd type="none" w="sm" len="sm"/>
          </a:ln>
        </p:spPr>
      </p:pic>
      <p:sp>
        <p:nvSpPr>
          <p:cNvPr id="103" name="Google Shape;103;g2c22a3150f6_1_54"/>
          <p:cNvSpPr/>
          <p:nvPr/>
        </p:nvSpPr>
        <p:spPr>
          <a:xfrm>
            <a:off x="7783218" y="192945"/>
            <a:ext cx="499800" cy="499800"/>
          </a:xfrm>
          <a:prstGeom prst="roundRect">
            <a:avLst>
              <a:gd name="adj" fmla="val 26667"/>
            </a:avLst>
          </a:prstGeom>
          <a:solidFill>
            <a:srgbClr val="E4E4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Playfair Display"/>
                <a:ea typeface="Playfair Display"/>
                <a:cs typeface="Playfair Display"/>
                <a:sym typeface="Playfair Display"/>
              </a:rPr>
              <a:t>5</a:t>
            </a:r>
            <a:endParaRPr sz="2800">
              <a:solidFill>
                <a:schemeClr val="dk1"/>
              </a:solidFill>
              <a:latin typeface="Playfair Display"/>
              <a:ea typeface="Playfair Display"/>
              <a:cs typeface="Playfair Display"/>
              <a:sym typeface="Playfair Display"/>
            </a:endParaRPr>
          </a:p>
        </p:txBody>
      </p:sp>
      <p:sp>
        <p:nvSpPr>
          <p:cNvPr id="104" name="Google Shape;104;g2c22a3150f6_1_54"/>
          <p:cNvSpPr/>
          <p:nvPr/>
        </p:nvSpPr>
        <p:spPr>
          <a:xfrm>
            <a:off x="8148399" y="692739"/>
            <a:ext cx="3939600" cy="3471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101014"/>
              </a:buClr>
              <a:buSzPts val="2187"/>
              <a:buFont typeface="Playfair Display"/>
              <a:buNone/>
            </a:pPr>
            <a:r>
              <a:rPr lang="en-US" sz="2187" b="1">
                <a:solidFill>
                  <a:srgbClr val="101014"/>
                </a:solidFill>
                <a:latin typeface="Playfair Display"/>
                <a:ea typeface="Playfair Display"/>
                <a:cs typeface="Playfair Display"/>
                <a:sym typeface="Playfair Display"/>
              </a:rPr>
              <a:t>Job Role Vs Work life balance</a:t>
            </a:r>
            <a:endParaRPr sz="2187">
              <a:solidFill>
                <a:schemeClr val="dk1"/>
              </a:solidFill>
              <a:latin typeface="Calibri"/>
              <a:ea typeface="Calibri"/>
              <a:cs typeface="Calibri"/>
              <a:sym typeface="Calibri"/>
            </a:endParaRPr>
          </a:p>
        </p:txBody>
      </p:sp>
      <p:sp>
        <p:nvSpPr>
          <p:cNvPr id="105" name="Google Shape;105;g2c22a3150f6_1_54"/>
          <p:cNvSpPr/>
          <p:nvPr/>
        </p:nvSpPr>
        <p:spPr>
          <a:xfrm>
            <a:off x="8283025" y="1876275"/>
            <a:ext cx="5859300" cy="4173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500"/>
              <a:buFont typeface="Arial"/>
              <a:buNone/>
            </a:pPr>
            <a:r>
              <a:rPr lang="en-US" sz="1900">
                <a:solidFill>
                  <a:schemeClr val="dk1"/>
                </a:solidFill>
                <a:latin typeface="Gill Sans"/>
                <a:ea typeface="Gill Sans"/>
                <a:cs typeface="Gill Sans"/>
                <a:sym typeface="Gill Sans"/>
              </a:rPr>
              <a:t>The insights driven using Power Bi is shown here: </a:t>
            </a:r>
            <a:endParaRPr sz="1900">
              <a:solidFill>
                <a:schemeClr val="dk1"/>
              </a:solidFill>
              <a:latin typeface="Gill Sans"/>
              <a:ea typeface="Gill Sans"/>
              <a:cs typeface="Gill Sans"/>
              <a:sym typeface="Gill Sans"/>
            </a:endParaRPr>
          </a:p>
          <a:p>
            <a:pPr marL="0" lvl="0" indent="0" algn="ctr" rtl="0">
              <a:spcBef>
                <a:spcPts val="1000"/>
              </a:spcBef>
              <a:spcAft>
                <a:spcPts val="0"/>
              </a:spcAft>
              <a:buClr>
                <a:schemeClr val="dk1"/>
              </a:buClr>
              <a:buSzPts val="1500"/>
              <a:buFont typeface="Arial"/>
              <a:buNone/>
            </a:pPr>
            <a:r>
              <a:rPr lang="en-US" sz="1900">
                <a:solidFill>
                  <a:schemeClr val="dk1"/>
                </a:solidFill>
                <a:latin typeface="Gill Sans"/>
                <a:ea typeface="Gill Sans"/>
                <a:cs typeface="Gill Sans"/>
                <a:sym typeface="Gill Sans"/>
              </a:rPr>
              <a:t>➢ We can see that Laboratory technician and research director are having excellent work life balance. </a:t>
            </a:r>
            <a:endParaRPr sz="1900">
              <a:solidFill>
                <a:schemeClr val="dk1"/>
              </a:solidFill>
              <a:latin typeface="Gill Sans"/>
              <a:ea typeface="Gill Sans"/>
              <a:cs typeface="Gill Sans"/>
              <a:sym typeface="Gill Sans"/>
            </a:endParaRPr>
          </a:p>
          <a:p>
            <a:pPr marL="0" lvl="0" indent="0" algn="ctr" rtl="0">
              <a:spcBef>
                <a:spcPts val="1000"/>
              </a:spcBef>
              <a:spcAft>
                <a:spcPts val="0"/>
              </a:spcAft>
              <a:buClr>
                <a:schemeClr val="dk1"/>
              </a:buClr>
              <a:buSzPts val="1500"/>
              <a:buFont typeface="Arial"/>
              <a:buNone/>
            </a:pPr>
            <a:r>
              <a:rPr lang="en-US" sz="1900">
                <a:solidFill>
                  <a:schemeClr val="dk1"/>
                </a:solidFill>
                <a:latin typeface="Gill Sans"/>
                <a:ea typeface="Gill Sans"/>
                <a:cs typeface="Gill Sans"/>
                <a:sym typeface="Gill Sans"/>
              </a:rPr>
              <a:t>➢ While HR is having poor work life balance. </a:t>
            </a:r>
            <a:endParaRPr sz="1900">
              <a:solidFill>
                <a:schemeClr val="dk1"/>
              </a:solidFill>
              <a:latin typeface="Gill Sans"/>
              <a:ea typeface="Gill Sans"/>
              <a:cs typeface="Gill Sans"/>
              <a:sym typeface="Gill Sans"/>
            </a:endParaRPr>
          </a:p>
          <a:p>
            <a:pPr marL="0" lvl="0" indent="0" algn="ctr" rtl="0">
              <a:spcBef>
                <a:spcPts val="1000"/>
              </a:spcBef>
              <a:spcAft>
                <a:spcPts val="0"/>
              </a:spcAft>
              <a:buClr>
                <a:schemeClr val="dk1"/>
              </a:buClr>
              <a:buSzPts val="1500"/>
              <a:buFont typeface="Arial"/>
              <a:buNone/>
            </a:pPr>
            <a:r>
              <a:rPr lang="en-US" sz="1900">
                <a:solidFill>
                  <a:schemeClr val="dk1"/>
                </a:solidFill>
                <a:latin typeface="Gill Sans"/>
                <a:ea typeface="Gill Sans"/>
                <a:cs typeface="Gill Sans"/>
                <a:sym typeface="Gill Sans"/>
              </a:rPr>
              <a:t>➢ Employees from HR department are not getting promotion frequently and they are getting less monthly income</a:t>
            </a:r>
            <a:endParaRPr sz="1900">
              <a:solidFill>
                <a:schemeClr val="dk1"/>
              </a:solidFill>
              <a:latin typeface="Gill Sans"/>
              <a:ea typeface="Gill Sans"/>
              <a:cs typeface="Gill Sans"/>
              <a:sym typeface="Gill Sans"/>
            </a:endParaRPr>
          </a:p>
          <a:p>
            <a:pPr marL="0" marR="0" lvl="0" indent="0" algn="l" rtl="0">
              <a:lnSpc>
                <a:spcPct val="159942"/>
              </a:lnSpc>
              <a:spcBef>
                <a:spcPts val="0"/>
              </a:spcBef>
              <a:spcAft>
                <a:spcPts val="0"/>
              </a:spcAft>
              <a:buClr>
                <a:srgbClr val="39393C"/>
              </a:buClr>
              <a:buSzPts val="1750"/>
              <a:buFont typeface="Open Sans"/>
              <a:buNone/>
            </a:pPr>
            <a:endParaRPr sz="1750">
              <a:solidFill>
                <a:srgbClr val="39393C"/>
              </a:solidFill>
              <a:latin typeface="Open Sans"/>
              <a:ea typeface="Open Sans"/>
              <a:cs typeface="Open Sans"/>
              <a:sym typeface="Open Sans"/>
            </a:endParaRPr>
          </a:p>
        </p:txBody>
      </p:sp>
      <p:pic>
        <p:nvPicPr>
          <p:cNvPr id="106" name="Google Shape;106;g2c22a3150f6_1_54"/>
          <p:cNvPicPr preferRelativeResize="0"/>
          <p:nvPr/>
        </p:nvPicPr>
        <p:blipFill>
          <a:blip r:embed="rId4">
            <a:alphaModFix/>
          </a:blip>
          <a:stretch>
            <a:fillRect/>
          </a:stretch>
        </p:blipFill>
        <p:spPr>
          <a:xfrm>
            <a:off x="496200" y="579750"/>
            <a:ext cx="6167601" cy="65913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2c28399af48_0_5"/>
          <p:cNvSpPr/>
          <p:nvPr/>
        </p:nvSpPr>
        <p:spPr>
          <a:xfrm>
            <a:off x="0" y="0"/>
            <a:ext cx="14630400" cy="8229600"/>
          </a:xfrm>
          <a:prstGeom prst="rect">
            <a:avLst/>
          </a:prstGeom>
          <a:solidFill>
            <a:srgbClr val="0C0C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g2c28399af48_0_5"/>
          <p:cNvSpPr/>
          <p:nvPr/>
        </p:nvSpPr>
        <p:spPr>
          <a:xfrm>
            <a:off x="0" y="0"/>
            <a:ext cx="14630400" cy="8229600"/>
          </a:xfrm>
          <a:prstGeom prst="rect">
            <a:avLst/>
          </a:prstGeom>
          <a:solidFill>
            <a:srgbClr val="F3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4" name="Google Shape;114;g2c28399af48_0_5" descr="preencoded.png"/>
          <p:cNvPicPr preferRelativeResize="0"/>
          <p:nvPr/>
        </p:nvPicPr>
        <p:blipFill rotWithShape="1">
          <a:blip r:embed="rId3">
            <a:alphaModFix/>
          </a:blip>
          <a:srcRect/>
          <a:stretch/>
        </p:blipFill>
        <p:spPr>
          <a:xfrm>
            <a:off x="0" y="0"/>
            <a:ext cx="14630400" cy="8229600"/>
          </a:xfrm>
          <a:prstGeom prst="rect">
            <a:avLst/>
          </a:prstGeom>
          <a:noFill/>
          <a:ln w="9525" cap="flat" cmpd="sng">
            <a:solidFill>
              <a:srgbClr val="000000"/>
            </a:solidFill>
            <a:prstDash val="solid"/>
            <a:round/>
            <a:headEnd type="none" w="sm" len="sm"/>
            <a:tailEnd type="none" w="sm" len="sm"/>
          </a:ln>
        </p:spPr>
      </p:pic>
      <p:sp>
        <p:nvSpPr>
          <p:cNvPr id="115" name="Google Shape;115;g2c28399af48_0_5"/>
          <p:cNvSpPr/>
          <p:nvPr/>
        </p:nvSpPr>
        <p:spPr>
          <a:xfrm>
            <a:off x="7021218" y="192945"/>
            <a:ext cx="499800" cy="499800"/>
          </a:xfrm>
          <a:prstGeom prst="roundRect">
            <a:avLst>
              <a:gd name="adj" fmla="val 26667"/>
            </a:avLst>
          </a:prstGeom>
          <a:solidFill>
            <a:srgbClr val="E4E4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chemeClr val="dk1"/>
                </a:solidFill>
                <a:latin typeface="Playfair Display"/>
                <a:ea typeface="Playfair Display"/>
                <a:cs typeface="Playfair Display"/>
                <a:sym typeface="Playfair Display"/>
              </a:rPr>
              <a:t>6</a:t>
            </a:r>
            <a:endParaRPr sz="2800">
              <a:solidFill>
                <a:schemeClr val="dk1"/>
              </a:solidFill>
              <a:latin typeface="Playfair Display"/>
              <a:ea typeface="Playfair Display"/>
              <a:cs typeface="Playfair Display"/>
              <a:sym typeface="Playfair Display"/>
            </a:endParaRPr>
          </a:p>
        </p:txBody>
      </p:sp>
      <p:sp>
        <p:nvSpPr>
          <p:cNvPr id="116" name="Google Shape;116;g2c28399af48_0_5"/>
          <p:cNvSpPr/>
          <p:nvPr/>
        </p:nvSpPr>
        <p:spPr>
          <a:xfrm>
            <a:off x="7632000" y="387950"/>
            <a:ext cx="6192900" cy="9543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2800"/>
              <a:buFont typeface="Gill Sans"/>
              <a:buNone/>
            </a:pPr>
            <a:r>
              <a:rPr lang="en-US" sz="2800" b="1">
                <a:solidFill>
                  <a:srgbClr val="262626"/>
                </a:solidFill>
                <a:latin typeface="Playfair Display"/>
                <a:ea typeface="Playfair Display"/>
                <a:cs typeface="Playfair Display"/>
                <a:sym typeface="Playfair Display"/>
              </a:rPr>
              <a:t>ATTRITION RATE VS YEAR SINCE LAST PROMOTION RELATION.</a:t>
            </a:r>
            <a:endParaRPr sz="2200" b="1">
              <a:solidFill>
                <a:srgbClr val="262626"/>
              </a:solidFill>
              <a:latin typeface="Playfair Display"/>
              <a:ea typeface="Playfair Display"/>
              <a:cs typeface="Playfair Display"/>
              <a:sym typeface="Playfair Display"/>
            </a:endParaRPr>
          </a:p>
          <a:p>
            <a:pPr marL="0" marR="0" lvl="0" indent="0" algn="l" rtl="0">
              <a:lnSpc>
                <a:spcPct val="125011"/>
              </a:lnSpc>
              <a:spcBef>
                <a:spcPts val="0"/>
              </a:spcBef>
              <a:spcAft>
                <a:spcPts val="0"/>
              </a:spcAft>
              <a:buClr>
                <a:srgbClr val="101014"/>
              </a:buClr>
              <a:buSzPts val="2187"/>
              <a:buFont typeface="Playfair Display"/>
              <a:buNone/>
            </a:pPr>
            <a:endParaRPr sz="2187" b="1">
              <a:solidFill>
                <a:srgbClr val="101014"/>
              </a:solidFill>
              <a:latin typeface="Playfair Display"/>
              <a:ea typeface="Playfair Display"/>
              <a:cs typeface="Playfair Display"/>
              <a:sym typeface="Playfair Display"/>
            </a:endParaRPr>
          </a:p>
        </p:txBody>
      </p:sp>
      <p:sp>
        <p:nvSpPr>
          <p:cNvPr id="117" name="Google Shape;117;g2c28399af48_0_5"/>
          <p:cNvSpPr/>
          <p:nvPr/>
        </p:nvSpPr>
        <p:spPr>
          <a:xfrm>
            <a:off x="7715450" y="1475650"/>
            <a:ext cx="6693900" cy="6526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1900">
                <a:solidFill>
                  <a:schemeClr val="dk1"/>
                </a:solidFill>
                <a:latin typeface="Playfair Display"/>
                <a:ea typeface="Playfair Display"/>
                <a:cs typeface="Playfair Display"/>
                <a:sym typeface="Playfair Display"/>
              </a:rPr>
              <a:t>The Insights Driven Using </a:t>
            </a:r>
            <a:r>
              <a:rPr lang="en-US" sz="1900" b="1">
                <a:solidFill>
                  <a:schemeClr val="dk1"/>
                </a:solidFill>
                <a:latin typeface="Playfair Display"/>
                <a:ea typeface="Playfair Display"/>
                <a:cs typeface="Playfair Display"/>
                <a:sym typeface="Playfair Display"/>
              </a:rPr>
              <a:t>Sql </a:t>
            </a:r>
            <a:r>
              <a:rPr lang="en-US" sz="1900">
                <a:solidFill>
                  <a:schemeClr val="dk1"/>
                </a:solidFill>
                <a:latin typeface="Playfair Display"/>
                <a:ea typeface="Playfair Display"/>
                <a:cs typeface="Playfair Display"/>
                <a:sym typeface="Playfair Display"/>
              </a:rPr>
              <a:t>Is Shown Here And Data visualization by BI: </a:t>
            </a:r>
            <a:endParaRPr sz="1900">
              <a:solidFill>
                <a:schemeClr val="dk1"/>
              </a:solidFill>
              <a:latin typeface="Playfair Display"/>
              <a:ea typeface="Playfair Display"/>
              <a:cs typeface="Playfair Display"/>
              <a:sym typeface="Playfair Display"/>
            </a:endParaRPr>
          </a:p>
          <a:p>
            <a:pPr marL="0" lvl="0" indent="0" algn="l" rtl="0">
              <a:lnSpc>
                <a:spcPct val="115000"/>
              </a:lnSpc>
              <a:spcBef>
                <a:spcPts val="1000"/>
              </a:spcBef>
              <a:spcAft>
                <a:spcPts val="0"/>
              </a:spcAft>
              <a:buClr>
                <a:schemeClr val="dk1"/>
              </a:buClr>
              <a:buSzPts val="1100"/>
              <a:buFont typeface="Arial"/>
              <a:buNone/>
            </a:pPr>
            <a:r>
              <a:rPr lang="en-US" sz="1900">
                <a:solidFill>
                  <a:schemeClr val="dk1"/>
                </a:solidFill>
                <a:latin typeface="Playfair Display"/>
                <a:ea typeface="Playfair Display"/>
                <a:cs typeface="Playfair Display"/>
                <a:sym typeface="Playfair Display"/>
              </a:rPr>
              <a:t>           </a:t>
            </a:r>
            <a:endParaRPr sz="1900">
              <a:solidFill>
                <a:schemeClr val="dk1"/>
              </a:solidFill>
              <a:latin typeface="Playfair Display"/>
              <a:ea typeface="Playfair Display"/>
              <a:cs typeface="Playfair Display"/>
              <a:sym typeface="Playfair Display"/>
            </a:endParaRPr>
          </a:p>
          <a:p>
            <a:pPr marL="0" lvl="0" indent="0" algn="l" rtl="0">
              <a:lnSpc>
                <a:spcPct val="115000"/>
              </a:lnSpc>
              <a:spcBef>
                <a:spcPts val="1000"/>
              </a:spcBef>
              <a:spcAft>
                <a:spcPts val="0"/>
              </a:spcAft>
              <a:buClr>
                <a:schemeClr val="dk1"/>
              </a:buClr>
              <a:buSzPts val="1100"/>
              <a:buFont typeface="Arial"/>
              <a:buNone/>
            </a:pPr>
            <a:r>
              <a:rPr lang="en-US" sz="1900">
                <a:solidFill>
                  <a:schemeClr val="dk1"/>
                </a:solidFill>
                <a:latin typeface="Playfair Display"/>
                <a:ea typeface="Playfair Display"/>
                <a:cs typeface="Playfair Display"/>
                <a:sym typeface="Playfair Display"/>
              </a:rPr>
              <a:t>     </a:t>
            </a:r>
            <a:r>
              <a:rPr lang="en-US" sz="1900" b="1">
                <a:solidFill>
                  <a:schemeClr val="dk1"/>
                </a:solidFill>
                <a:latin typeface="Playfair Display"/>
                <a:ea typeface="Playfair Display"/>
                <a:cs typeface="Playfair Display"/>
                <a:sym typeface="Playfair Display"/>
              </a:rPr>
              <a:t>This Sheet Represents The Attrition With Respect To The Years Since The Last Promotion. Promotion Improves The Ambition Of Employees And Boosts Their Passion.</a:t>
            </a:r>
            <a:endParaRPr sz="1900" b="1">
              <a:solidFill>
                <a:schemeClr val="dk1"/>
              </a:solidFill>
              <a:latin typeface="Playfair Display"/>
              <a:ea typeface="Playfair Display"/>
              <a:cs typeface="Playfair Display"/>
              <a:sym typeface="Playfair Display"/>
            </a:endParaRPr>
          </a:p>
          <a:p>
            <a:pPr marL="0" lvl="0" indent="0" algn="l" rtl="0">
              <a:lnSpc>
                <a:spcPct val="115000"/>
              </a:lnSpc>
              <a:spcBef>
                <a:spcPts val="1000"/>
              </a:spcBef>
              <a:spcAft>
                <a:spcPts val="0"/>
              </a:spcAft>
              <a:buClr>
                <a:schemeClr val="dk1"/>
              </a:buClr>
              <a:buSzPts val="1100"/>
              <a:buFont typeface="Arial"/>
              <a:buNone/>
            </a:pPr>
            <a:r>
              <a:rPr lang="en-US" sz="1900">
                <a:solidFill>
                  <a:schemeClr val="dk1"/>
                </a:solidFill>
                <a:latin typeface="Playfair Display"/>
                <a:ea typeface="Playfair Display"/>
                <a:cs typeface="Playfair Display"/>
                <a:sym typeface="Playfair Display"/>
              </a:rPr>
              <a:t> The Policy Of Filling Vacancies Through Internal Recruitment And Promotions Reduces The Attrition Rate, As It</a:t>
            </a:r>
            <a:endParaRPr sz="1900">
              <a:solidFill>
                <a:schemeClr val="dk1"/>
              </a:solidFill>
              <a:latin typeface="Playfair Display"/>
              <a:ea typeface="Playfair Display"/>
              <a:cs typeface="Playfair Display"/>
              <a:sym typeface="Playfair Display"/>
            </a:endParaRPr>
          </a:p>
          <a:p>
            <a:pPr marL="0" lvl="0" indent="0" algn="l" rtl="0">
              <a:lnSpc>
                <a:spcPct val="115000"/>
              </a:lnSpc>
              <a:spcBef>
                <a:spcPts val="1000"/>
              </a:spcBef>
              <a:spcAft>
                <a:spcPts val="0"/>
              </a:spcAft>
              <a:buClr>
                <a:schemeClr val="dk1"/>
              </a:buClr>
              <a:buSzPts val="1100"/>
              <a:buFont typeface="Arial"/>
              <a:buNone/>
            </a:pPr>
            <a:endParaRPr sz="1900">
              <a:solidFill>
                <a:schemeClr val="dk1"/>
              </a:solidFill>
              <a:latin typeface="Playfair Display"/>
              <a:ea typeface="Playfair Display"/>
              <a:cs typeface="Playfair Display"/>
              <a:sym typeface="Playfair Display"/>
            </a:endParaRPr>
          </a:p>
          <a:p>
            <a:pPr marL="0" lvl="0" indent="0" algn="l" rtl="0">
              <a:lnSpc>
                <a:spcPct val="115000"/>
              </a:lnSpc>
              <a:spcBef>
                <a:spcPts val="1000"/>
              </a:spcBef>
              <a:spcAft>
                <a:spcPts val="0"/>
              </a:spcAft>
              <a:buClr>
                <a:schemeClr val="dk1"/>
              </a:buClr>
              <a:buSzPts val="1100"/>
              <a:buFont typeface="Arial"/>
              <a:buNone/>
            </a:pPr>
            <a:r>
              <a:rPr lang="en-US" sz="1900">
                <a:solidFill>
                  <a:schemeClr val="dk1"/>
                </a:solidFill>
                <a:latin typeface="Playfair Display"/>
                <a:ea typeface="Playfair Display"/>
                <a:cs typeface="Playfair Display"/>
                <a:sym typeface="Playfair Display"/>
              </a:rPr>
              <a:t>Creates A Positive Environment In The Organization. Thus, Enhancing The Commitment And Confidence Of The Employee To Stay On.</a:t>
            </a:r>
            <a:endParaRPr sz="1900">
              <a:solidFill>
                <a:schemeClr val="dk1"/>
              </a:solidFill>
              <a:latin typeface="Playfair Display"/>
              <a:ea typeface="Playfair Display"/>
              <a:cs typeface="Playfair Display"/>
              <a:sym typeface="Playfair Display"/>
            </a:endParaRPr>
          </a:p>
          <a:p>
            <a:pPr marL="0" lvl="0" indent="0" algn="l" rtl="0">
              <a:lnSpc>
                <a:spcPct val="115000"/>
              </a:lnSpc>
              <a:spcBef>
                <a:spcPts val="1000"/>
              </a:spcBef>
              <a:spcAft>
                <a:spcPts val="0"/>
              </a:spcAft>
              <a:buClr>
                <a:schemeClr val="dk1"/>
              </a:buClr>
              <a:buSzPts val="1100"/>
              <a:buFont typeface="Arial"/>
              <a:buNone/>
            </a:pPr>
            <a:r>
              <a:rPr lang="en-US" sz="1900">
                <a:solidFill>
                  <a:schemeClr val="dk1"/>
                </a:solidFill>
                <a:latin typeface="Playfair Display"/>
                <a:ea typeface="Playfair Display"/>
                <a:cs typeface="Playfair Display"/>
                <a:sym typeface="Playfair Display"/>
              </a:rPr>
              <a:t> ➢ While The Employees Who Have Not Got Promoted For More Than 20 Years They Shows More Fluctuation In Attrition Graph.</a:t>
            </a:r>
            <a:endParaRPr sz="1900">
              <a:solidFill>
                <a:schemeClr val="dk1"/>
              </a:solidFill>
              <a:latin typeface="Playfair Display"/>
              <a:ea typeface="Playfair Display"/>
              <a:cs typeface="Playfair Display"/>
              <a:sym typeface="Playfair Display"/>
            </a:endParaRPr>
          </a:p>
          <a:p>
            <a:pPr marL="0" lvl="0" indent="0" algn="l" rtl="0">
              <a:lnSpc>
                <a:spcPct val="115000"/>
              </a:lnSpc>
              <a:spcBef>
                <a:spcPts val="1000"/>
              </a:spcBef>
              <a:spcAft>
                <a:spcPts val="0"/>
              </a:spcAft>
              <a:buClr>
                <a:schemeClr val="dk1"/>
              </a:buClr>
              <a:buSzPts val="1100"/>
              <a:buFont typeface="Arial"/>
              <a:buNone/>
            </a:pPr>
            <a:endParaRPr sz="1900">
              <a:solidFill>
                <a:schemeClr val="dk1"/>
              </a:solidFill>
              <a:latin typeface="Playfair Display"/>
              <a:ea typeface="Playfair Display"/>
              <a:cs typeface="Playfair Display"/>
              <a:sym typeface="Playfair Display"/>
            </a:endParaRPr>
          </a:p>
          <a:p>
            <a:pPr marL="0" lvl="0" indent="0" algn="ctr" rtl="0">
              <a:lnSpc>
                <a:spcPct val="115000"/>
              </a:lnSpc>
              <a:spcBef>
                <a:spcPts val="1000"/>
              </a:spcBef>
              <a:spcAft>
                <a:spcPts val="0"/>
              </a:spcAft>
              <a:buClr>
                <a:schemeClr val="dk1"/>
              </a:buClr>
              <a:buSzPts val="1900"/>
              <a:buFont typeface="Arial"/>
              <a:buNone/>
            </a:pPr>
            <a:endParaRPr sz="1900">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endParaRPr sz="1900">
              <a:solidFill>
                <a:schemeClr val="dk1"/>
              </a:solidFill>
              <a:latin typeface="Playfair Display"/>
              <a:ea typeface="Playfair Display"/>
              <a:cs typeface="Playfair Display"/>
              <a:sym typeface="Playfair Display"/>
            </a:endParaRPr>
          </a:p>
          <a:p>
            <a:pPr marL="0" lvl="0" indent="0" algn="ctr" rtl="0">
              <a:spcBef>
                <a:spcPts val="1000"/>
              </a:spcBef>
              <a:spcAft>
                <a:spcPts val="0"/>
              </a:spcAft>
              <a:buClr>
                <a:schemeClr val="dk1"/>
              </a:buClr>
              <a:buSzPts val="1500"/>
              <a:buFont typeface="Arial"/>
              <a:buNone/>
            </a:pPr>
            <a:endParaRPr sz="1900">
              <a:solidFill>
                <a:schemeClr val="dk1"/>
              </a:solidFill>
              <a:latin typeface="Playfair Display"/>
              <a:ea typeface="Playfair Display"/>
              <a:cs typeface="Playfair Display"/>
              <a:sym typeface="Playfair Display"/>
            </a:endParaRPr>
          </a:p>
          <a:p>
            <a:pPr marL="0" marR="0" lvl="0" indent="0" algn="l" rtl="0">
              <a:lnSpc>
                <a:spcPct val="159942"/>
              </a:lnSpc>
              <a:spcBef>
                <a:spcPts val="0"/>
              </a:spcBef>
              <a:spcAft>
                <a:spcPts val="0"/>
              </a:spcAft>
              <a:buClr>
                <a:srgbClr val="39393C"/>
              </a:buClr>
              <a:buSzPts val="1750"/>
              <a:buFont typeface="Open Sans"/>
              <a:buNone/>
            </a:pPr>
            <a:endParaRPr sz="1750">
              <a:solidFill>
                <a:schemeClr val="dk1"/>
              </a:solidFill>
              <a:latin typeface="Open Sans"/>
              <a:ea typeface="Open Sans"/>
              <a:cs typeface="Open Sans"/>
              <a:sym typeface="Open Sans"/>
            </a:endParaRPr>
          </a:p>
        </p:txBody>
      </p:sp>
      <p:pic>
        <p:nvPicPr>
          <p:cNvPr id="118" name="Google Shape;118;g2c28399af48_0_5"/>
          <p:cNvPicPr preferRelativeResize="0"/>
          <p:nvPr/>
        </p:nvPicPr>
        <p:blipFill>
          <a:blip r:embed="rId4">
            <a:alphaModFix/>
          </a:blip>
          <a:stretch>
            <a:fillRect/>
          </a:stretch>
        </p:blipFill>
        <p:spPr>
          <a:xfrm>
            <a:off x="490475" y="596900"/>
            <a:ext cx="6419774" cy="3366000"/>
          </a:xfrm>
          <a:prstGeom prst="rect">
            <a:avLst/>
          </a:prstGeom>
          <a:noFill/>
          <a:ln w="9525" cap="flat" cmpd="sng">
            <a:solidFill>
              <a:schemeClr val="dk2"/>
            </a:solidFill>
            <a:prstDash val="solid"/>
            <a:round/>
            <a:headEnd type="none" w="sm" len="sm"/>
            <a:tailEnd type="none" w="sm" len="sm"/>
          </a:ln>
        </p:spPr>
      </p:pic>
      <p:pic>
        <p:nvPicPr>
          <p:cNvPr id="119" name="Google Shape;119;g2c28399af48_0_5"/>
          <p:cNvPicPr preferRelativeResize="0"/>
          <p:nvPr/>
        </p:nvPicPr>
        <p:blipFill rotWithShape="1">
          <a:blip r:embed="rId5">
            <a:alphaModFix/>
          </a:blip>
          <a:srcRect/>
          <a:stretch/>
        </p:blipFill>
        <p:spPr>
          <a:xfrm>
            <a:off x="490475" y="4077125"/>
            <a:ext cx="6632326" cy="3925325"/>
          </a:xfrm>
          <a:prstGeom prst="rect">
            <a:avLst/>
          </a:prstGeom>
          <a:noFill/>
          <a:ln w="9525" cap="flat" cmpd="sng">
            <a:solidFill>
              <a:srgbClr val="44546A"/>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986</Words>
  <Application>Microsoft Office PowerPoint</Application>
  <PresentationFormat>Custom</PresentationFormat>
  <Paragraphs>103</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Open Sans</vt:lpstr>
      <vt:lpstr>Calibri</vt:lpstr>
      <vt:lpstr>Playfair Display</vt:lpstr>
      <vt:lpstr>Plantagenet Cherokee</vt:lpstr>
      <vt:lpstr>Arial</vt:lpstr>
      <vt:lpstr>Gill Sans</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Umesh Mahajan</cp:lastModifiedBy>
  <cp:revision>1</cp:revision>
  <dcterms:created xsi:type="dcterms:W3CDTF">2023-09-22T18:27:50Z</dcterms:created>
  <dcterms:modified xsi:type="dcterms:W3CDTF">2024-03-14T05:27:47Z</dcterms:modified>
</cp:coreProperties>
</file>